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schemas.openxmlformats.org/officeDocument/2006/relationships/font" Target="fonts/RobotoSlab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RobotoSlab-regular.fntdata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99327b68e_1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99327b68e_1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9c370aab2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9c370aab2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75b900e9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75b900e9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75b900e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75b900e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9c370aab2_1_0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59c370aab2_1_0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slide of real-world examples</a:t>
            </a:r>
            <a:endParaRPr/>
          </a:p>
        </p:txBody>
      </p:sp>
      <p:sp>
        <p:nvSpPr>
          <p:cNvPr id="177" name="Google Shape;177;g359c370aab2_1_0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99327b68e_1_98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599327b68e_1_9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99327b68e_1_9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99327b68e_1_141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599327b68e_1_14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599327b68e_1_14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99327b68e_1_149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599327b68e_1_149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599327b68e_1_149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99327b68e_1_174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599327b68e_1_174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99327b68e_1_174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99327b68e_1_199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599327b68e_1_199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99327b68e_1_199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99327b68e_1_43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599327b68e_1_4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599327b68e_1_4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9c370aab2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9c370aab2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99327b68e_1_110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599327b68e_1_110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Jon ends</a:t>
            </a:r>
            <a:endParaRPr/>
          </a:p>
        </p:txBody>
      </p:sp>
      <p:sp>
        <p:nvSpPr>
          <p:cNvPr id="281" name="Google Shape;281;g3599327b68e_1_110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995406e42_2_2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5995406e42_2_2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5995406e42_2_2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99327b68e_1_984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599327b68e_1_984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599327b68e_1_984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99327b68e_1_997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599327b68e_1_997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599327b68e_1_997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99327b68e_1_1008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599327b68e_1_100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599327b68e_1_100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99327b68e_0_16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599327b68e_0_16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599327b68e_0_16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75b900e9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75b900e9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99327b68e_1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99327b68e_1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 begins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75b900e9c_0_271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575b900e9c_0_27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575b900e9c_0_27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99327b68e_1_215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3599327b68e_1_21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599327b68e_1_21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9c370aab2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9c370aab2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N.B.: YouTube and Udemy deleted for ODSC (Ai+) purposes only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99327b68e_1_245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3599327b68e_1_24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599327b68e_1_24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99327b68e_1_275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599327b68e_1_27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599327b68e_1_27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99327b68e_1_313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3599327b68e_1_31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599327b68e_1_31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99327b68e_1_351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3599327b68e_1_35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599327b68e_1_35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99327b68e_1_378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3599327b68e_1_37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 ends</a:t>
            </a:r>
            <a:endParaRPr/>
          </a:p>
        </p:txBody>
      </p:sp>
      <p:sp>
        <p:nvSpPr>
          <p:cNvPr id="571" name="Google Shape;571;g3599327b68e_1_37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99327b68e_1_1028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3599327b68e_1_102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599327b68e_1_102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599327b68e_1_1041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599327b68e_1_104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599327b68e_1_104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99327b68e_1_1056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3599327b68e_1_1056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599327b68e_1_1056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99327b68e_1_1067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599327b68e_1_1067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3599327b68e_1_1067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75b900e9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75b900e9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99327b68e_1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99327b68e_1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599327b68e_1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599327b68e_1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 (hopefully!) begins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599327b68e_1_671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3599327b68e_1_671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3599327b68e_1_671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599327b68e_1_678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599327b68e_1_67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3599327b68e_1_67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99327b68e_1_693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3599327b68e_1_69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599327b68e_1_69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99327b68e_1_708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599327b68e_1_708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599327b68e_1_708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599327b68e_1_722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3599327b68e_1_722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599327b68e_1_722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599327b68e_1_754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3599327b68e_1_754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599327b68e_1_754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599327b68e_1_793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3599327b68e_1_79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3599327b68e_1_79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599327b68e_1_833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g3599327b68e_1_833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3599327b68e_1_833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599327b68e_1_875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3599327b68e_1_87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3599327b68e_1_87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99327b68e_1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99327b68e_1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599327b68e_1_927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3599327b68e_1_927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 ends</a:t>
            </a:r>
            <a:endParaRPr/>
          </a:p>
        </p:txBody>
      </p:sp>
      <p:sp>
        <p:nvSpPr>
          <p:cNvPr id="938" name="Google Shape;938;g3599327b68e_1_927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599327b68e_1_966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g3599327b68e_1_966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3599327b68e_1_966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599327b68e_1_957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3599327b68e_1_957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3599327b68e_1_957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575b900e9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575b900e9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052f7e34f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052f7e34f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052f7e34fd_1_29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g3052f7e34fd_1_29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slide of real-world examples</a:t>
            </a:r>
            <a:endParaRPr/>
          </a:p>
        </p:txBody>
      </p:sp>
      <p:sp>
        <p:nvSpPr>
          <p:cNvPr id="998" name="Google Shape;998;g3052f7e34fd_1_29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75b900e9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75b900e9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5995406e4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5995406e4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59c733fb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59c733fb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59c733fb7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59c733fb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99327b68e_1_85:notes"/>
          <p:cNvSpPr/>
          <p:nvPr>
            <p:ph idx="2" type="sldImg"/>
          </p:nvPr>
        </p:nvSpPr>
        <p:spPr>
          <a:xfrm>
            <a:off x="685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599327b68e_1_85:notes"/>
          <p:cNvSpPr txBox="1"/>
          <p:nvPr>
            <p:ph idx="1" type="body"/>
          </p:nvPr>
        </p:nvSpPr>
        <p:spPr>
          <a:xfrm>
            <a:off x="685800" y="3300413"/>
            <a:ext cx="54864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599327b68e_1_85:notes"/>
          <p:cNvSpPr txBox="1"/>
          <p:nvPr>
            <p:ph idx="12" type="sldNum"/>
          </p:nvPr>
        </p:nvSpPr>
        <p:spPr>
          <a:xfrm>
            <a:off x="3884613" y="6513910"/>
            <a:ext cx="2971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59c733fb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59c733fb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59c733fb7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59c733fb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59c733fb7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59c733fb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59c733fb7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59c733fb7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9c370aab2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9c370aab2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9c370aab2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9c370aab2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75b900e9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75b900e9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1545900"/>
          </a:xfrm>
          <a:prstGeom prst="parallelogram">
            <a:avLst>
              <a:gd fmla="val 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113950" y="228600"/>
            <a:ext cx="68874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Verdana"/>
              <a:buNone/>
              <a:defRPr b="1" i="0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ntent_Light Grey">
  <p:cSld name="One Content_Light Gre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76398" y="4905819"/>
            <a:ext cx="2277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70">
          <p15:clr>
            <a:srgbClr val="717275"/>
          </p15:clr>
        </p15:guide>
        <p15:guide id="2" orient="horz" pos="838">
          <p15:clr>
            <a:srgbClr val="717275"/>
          </p15:clr>
        </p15:guide>
        <p15:guide id="3" orient="horz" pos="956">
          <p15:clr>
            <a:srgbClr val="FF96FF"/>
          </p15:clr>
        </p15:guide>
        <p15:guide id="4" orient="horz" pos="2869">
          <p15:clr>
            <a:srgbClr val="FF96FF"/>
          </p15:clr>
        </p15:guide>
        <p15:guide id="5" orient="horz" pos="301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nner">
  <p:cSld name="Title_Content_No Bottom Ba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(blank_no bottom)_2018.jpg"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marR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marR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17500" lvl="3" marL="1828800" marR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17500" lvl="4" marL="2286000" marR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7500" lvl="5" marL="2743200" marR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17500" lvl="6" marL="3200400" marR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17500" lvl="7" marL="3657600" marR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17500" lvl="8" marL="4114800" marR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8" name="Google Shape;58;p15"/>
          <p:cNvSpPr/>
          <p:nvPr/>
        </p:nvSpPr>
        <p:spPr>
          <a:xfrm>
            <a:off x="7836950" y="4791150"/>
            <a:ext cx="1164900" cy="27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0"/>
            <a:ext cx="9144000" cy="560700"/>
          </a:xfrm>
          <a:prstGeom prst="parallelogram">
            <a:avLst>
              <a:gd fmla="val 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Verdana"/>
              <a:buNone/>
              <a:defRPr i="0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175600" y="4656550"/>
            <a:ext cx="1307100" cy="4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9072" r="7538" t="0"/>
          <a:stretch/>
        </p:blipFill>
        <p:spPr>
          <a:xfrm>
            <a:off x="123150" y="4744838"/>
            <a:ext cx="1307101" cy="36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ntent_Light Grey">
  <p:cSld name="One Content_Light Gre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576398" y="4905819"/>
            <a:ext cx="2277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70">
          <p15:clr>
            <a:srgbClr val="717275"/>
          </p15:clr>
        </p15:guide>
        <p15:guide id="2" orient="horz" pos="838">
          <p15:clr>
            <a:srgbClr val="717275"/>
          </p15:clr>
        </p15:guide>
        <p15:guide id="3" orient="horz" pos="956">
          <p15:clr>
            <a:srgbClr val="FF96FF"/>
          </p15:clr>
        </p15:guide>
        <p15:guide id="4" orient="horz" pos="2869">
          <p15:clr>
            <a:srgbClr val="FF96FF"/>
          </p15:clr>
        </p15:guide>
        <p15:guide id="5" orient="horz" pos="301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radient Plain">
  <p:cSld name="1_Gradient Plai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576398" y="4905819"/>
            <a:ext cx="2277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564942"/>
            <a:ext cx="9145500" cy="4218600"/>
          </a:xfrm>
          <a:prstGeom prst="rect">
            <a:avLst/>
          </a:prstGeom>
          <a:gradFill>
            <a:gsLst>
              <a:gs pos="0">
                <a:srgbClr val="F2F2F2"/>
              </a:gs>
              <a:gs pos="2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74" name="Google Shape;74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84">
          <p15:clr>
            <a:srgbClr val="F26B43"/>
          </p15:clr>
        </p15:guide>
        <p15:guide id="2" pos="557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51.png"/><Relationship Id="rId9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50.png"/><Relationship Id="rId7" Type="http://schemas.openxmlformats.org/officeDocument/2006/relationships/image" Target="../media/image42.png"/><Relationship Id="rId8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52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.png"/><Relationship Id="rId13" Type="http://schemas.openxmlformats.org/officeDocument/2006/relationships/image" Target="../media/image17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Relationship Id="rId7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modelcontextprotocol/servers/tree/main/src/google-map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0.jpg"/></Relationships>
</file>

<file path=ppt/slides/_rels/slide57.xml.rels><?xml version="1.0" encoding="UTF-8" standalone="yes"?><Relationships xmlns="http://schemas.openxmlformats.org/package/2006/relationships"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Relationship Id="rId5" Type="http://schemas.openxmlformats.org/officeDocument/2006/relationships/image" Target="../media/image81.png"/><Relationship Id="rId6" Type="http://schemas.openxmlformats.org/officeDocument/2006/relationships/image" Target="../media/image79.png"/><Relationship Id="rId7" Type="http://schemas.openxmlformats.org/officeDocument/2006/relationships/image" Target="../media/image88.png"/><Relationship Id="rId8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ed-donner/action/tree/main/outputs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3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212" y="-28103"/>
            <a:ext cx="6641573" cy="52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 title="Screenshot 2025-05-11 at 17.27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152400"/>
            <a:ext cx="85855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/>
        </p:nvSpPr>
        <p:spPr>
          <a:xfrm>
            <a:off x="3521700" y="238371"/>
            <a:ext cx="51432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ML/LLM Advancements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Cloud Infrastructure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Data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Open-Source Software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Low-Cost Hardware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Development Tools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Connectivity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Regulatory Environment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Market Demand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Educational Resources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-227450" y="238375"/>
            <a:ext cx="31854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It’s 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Never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Been 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 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Better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Time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To 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Develop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AI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Agents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/>
          <p:nvPr/>
        </p:nvSpPr>
        <p:spPr>
          <a:xfrm>
            <a:off x="428518" y="425226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Agents in Action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5"/>
          <p:cNvSpPr/>
          <p:nvPr/>
        </p:nvSpPr>
        <p:spPr>
          <a:xfrm>
            <a:off x="485648" y="1616225"/>
            <a:ext cx="5120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Code Generation → Team of Software Developers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5"/>
          <p:cNvSpPr/>
          <p:nvPr/>
        </p:nvSpPr>
        <p:spPr>
          <a:xfrm>
            <a:off x="485654" y="2055460"/>
            <a:ext cx="3063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Medical Diagnosis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5"/>
          <p:cNvSpPr/>
          <p:nvPr/>
        </p:nvSpPr>
        <p:spPr>
          <a:xfrm>
            <a:off x="485648" y="2494700"/>
            <a:ext cx="51825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Scientific Literature Review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5"/>
          <p:cNvSpPr/>
          <p:nvPr/>
        </p:nvSpPr>
        <p:spPr>
          <a:xfrm>
            <a:off x="485651" y="2933925"/>
            <a:ext cx="8282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Design and Run Experiments then Write Paper</a:t>
            </a:r>
            <a:endParaRPr i="0" u="none" cap="none" strike="noStrike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4" name="Google Shape;184;p35"/>
          <p:cNvSpPr/>
          <p:nvPr/>
        </p:nvSpPr>
        <p:spPr>
          <a:xfrm>
            <a:off x="485650" y="3373150"/>
            <a:ext cx="8102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Replace More and More Enterprise Tasks → First Billion-$ Firm with No Employees?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/>
          <p:nvPr/>
        </p:nvSpPr>
        <p:spPr>
          <a:xfrm>
            <a:off x="428518" y="425226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Agentic Systems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2334849" y="1258375"/>
            <a:ext cx="46452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BFFF"/>
              </a:buClr>
              <a:buSzPts val="1400"/>
              <a:buFont typeface="Roboto Slab"/>
              <a:buNone/>
            </a:pPr>
            <a:r>
              <a:rPr b="0" i="0" lang="en" sz="18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Anthropic distinguishes two types: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2863348" y="2175150"/>
            <a:ext cx="39681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Roboto Slab"/>
              <a:buNone/>
            </a:pPr>
            <a:r>
              <a:rPr b="1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Workflows</a:t>
            </a:r>
            <a:r>
              <a:rPr lang="en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  <a:r>
              <a:rPr b="0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0" i="0" u="none" cap="none" strike="noStrike">
              <a:solidFill>
                <a:srgbClr val="FFD7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Roboto Slab"/>
              <a:buNone/>
            </a:pPr>
            <a:r>
              <a:rPr lang="en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S</a:t>
            </a:r>
            <a:r>
              <a:rPr b="0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ystems where LLMs and tools are orchestrated through predefined code paths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6"/>
          <p:cNvSpPr/>
          <p:nvPr/>
        </p:nvSpPr>
        <p:spPr>
          <a:xfrm>
            <a:off x="2863348" y="3417850"/>
            <a:ext cx="38691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Agents</a:t>
            </a:r>
            <a:r>
              <a:rPr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 </a:t>
            </a:r>
            <a:endParaRPr b="1" i="0" u="none" cap="none" strike="noStrike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S</a:t>
            </a: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ystems where LLMs dynamically direct their own processes and tool usage, maintaining control over how they accomplish tasks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234" y="2238323"/>
            <a:ext cx="457086" cy="42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3496" y="3603105"/>
            <a:ext cx="485653" cy="47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/>
          <p:nvPr/>
        </p:nvSpPr>
        <p:spPr>
          <a:xfrm>
            <a:off x="428518" y="43951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"Tools" give LLMs autonom</a:t>
            </a: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7"/>
          <p:cNvSpPr/>
          <p:nvPr/>
        </p:nvSpPr>
        <p:spPr>
          <a:xfrm>
            <a:off x="2263832" y="1705136"/>
            <a:ext cx="4930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Give an LLM the power to carry out actions like </a:t>
            </a:r>
            <a:r>
              <a:rPr b="1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query a database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or </a:t>
            </a:r>
            <a:r>
              <a:rPr b="1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message other LLMs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7"/>
          <p:cNvSpPr/>
          <p:nvPr/>
        </p:nvSpPr>
        <p:spPr>
          <a:xfrm>
            <a:off x="2263822" y="2519325"/>
            <a:ext cx="4154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Sounds </a:t>
            </a:r>
            <a:r>
              <a:rPr b="1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spooky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right? </a:t>
            </a:r>
            <a:endParaRPr b="0" i="0" sz="14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OpenAI can reach into my computer?!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/>
          <p:nvPr/>
        </p:nvSpPr>
        <p:spPr>
          <a:xfrm>
            <a:off x="2263832" y="3376356"/>
            <a:ext cx="3322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reality is a bit </a:t>
            </a:r>
            <a:r>
              <a:rPr b="1" i="0" lang="en" sz="14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mundane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>
            <a:off x="357098" y="299795"/>
            <a:ext cx="9141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Slab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Tool Calling </a:t>
            </a:r>
            <a:r>
              <a:rPr lang="en" sz="19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—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9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popular perception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8"/>
          <p:cNvSpPr/>
          <p:nvPr/>
        </p:nvSpPr>
        <p:spPr>
          <a:xfrm>
            <a:off x="357098" y="756490"/>
            <a:ext cx="9141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 LLM can reach into my computer</a:t>
            </a: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”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e (1).png" id="212" name="Google Shape;2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7803" y="1414109"/>
            <a:ext cx="1071300" cy="10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" name="Google Shape;213;p38"/>
          <p:cNvSpPr/>
          <p:nvPr/>
        </p:nvSpPr>
        <p:spPr>
          <a:xfrm>
            <a:off x="2797803" y="1414109"/>
            <a:ext cx="1071300" cy="1071300"/>
          </a:xfrm>
          <a:prstGeom prst="ellipse">
            <a:avLst/>
          </a:prstGeom>
          <a:noFill/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8"/>
          <p:cNvSpPr/>
          <p:nvPr/>
        </p:nvSpPr>
        <p:spPr>
          <a:xfrm>
            <a:off x="3136689" y="2643364"/>
            <a:ext cx="400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LM.png" id="215" name="Google Shape;21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1774" y="1414109"/>
            <a:ext cx="1071300" cy="10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Google Shape;216;p38"/>
          <p:cNvSpPr/>
          <p:nvPr/>
        </p:nvSpPr>
        <p:spPr>
          <a:xfrm>
            <a:off x="5311774" y="1414109"/>
            <a:ext cx="1071300" cy="1071300"/>
          </a:xfrm>
          <a:prstGeom prst="ellipse">
            <a:avLst/>
          </a:prstGeom>
          <a:noFill/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8"/>
          <p:cNvCxnSpPr/>
          <p:nvPr/>
        </p:nvCxnSpPr>
        <p:spPr>
          <a:xfrm>
            <a:off x="4211912" y="1806917"/>
            <a:ext cx="785400" cy="0"/>
          </a:xfrm>
          <a:prstGeom prst="straightConnector1">
            <a:avLst/>
          </a:prstGeom>
          <a:noFill/>
          <a:ln cap="flat" cmpd="sng" w="635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p38"/>
          <p:cNvSpPr/>
          <p:nvPr/>
        </p:nvSpPr>
        <p:spPr>
          <a:xfrm rot="5400000">
            <a:off x="4965348" y="175548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38"/>
          <p:cNvCxnSpPr/>
          <p:nvPr/>
        </p:nvCxnSpPr>
        <p:spPr>
          <a:xfrm rot="5400000">
            <a:off x="5631820" y="3121790"/>
            <a:ext cx="439200" cy="0"/>
          </a:xfrm>
          <a:prstGeom prst="straightConnector1">
            <a:avLst/>
          </a:prstGeom>
          <a:noFill/>
          <a:ln cap="flat" cmpd="sng" w="635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38"/>
          <p:cNvSpPr/>
          <p:nvPr/>
        </p:nvSpPr>
        <p:spPr>
          <a:xfrm>
            <a:off x="5799985" y="2850754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FD700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/>
          <p:nvPr/>
        </p:nvSpPr>
        <p:spPr>
          <a:xfrm rot="10800000">
            <a:off x="5799955" y="3289981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FD700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8"/>
          <p:cNvCxnSpPr/>
          <p:nvPr/>
        </p:nvCxnSpPr>
        <p:spPr>
          <a:xfrm>
            <a:off x="4211912" y="2092595"/>
            <a:ext cx="785400" cy="0"/>
          </a:xfrm>
          <a:prstGeom prst="straightConnector1">
            <a:avLst/>
          </a:prstGeom>
          <a:noFill/>
          <a:ln cap="flat" cmpd="sng" w="635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3" name="Google Shape;223;p38"/>
          <p:cNvSpPr/>
          <p:nvPr/>
        </p:nvSpPr>
        <p:spPr>
          <a:xfrm rot="-5400000">
            <a:off x="4160477" y="2041130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FD700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/>
          <p:nvPr/>
        </p:nvSpPr>
        <p:spPr>
          <a:xfrm>
            <a:off x="4122637" y="1626359"/>
            <a:ext cx="7068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Prompt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8"/>
          <p:cNvSpPr/>
          <p:nvPr/>
        </p:nvSpPr>
        <p:spPr>
          <a:xfrm>
            <a:off x="5997830" y="3057304"/>
            <a:ext cx="7068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8"/>
          <p:cNvSpPr/>
          <p:nvPr/>
        </p:nvSpPr>
        <p:spPr>
          <a:xfrm>
            <a:off x="4365464" y="2147723"/>
            <a:ext cx="7068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noweledge Base.png" id="227" name="Google Shape;22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1763" y="3482917"/>
            <a:ext cx="1071300" cy="10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8" name="Google Shape;228;p38"/>
          <p:cNvSpPr/>
          <p:nvPr/>
        </p:nvSpPr>
        <p:spPr>
          <a:xfrm>
            <a:off x="5311763" y="3482917"/>
            <a:ext cx="1071300" cy="1071300"/>
          </a:xfrm>
          <a:prstGeom prst="ellipse">
            <a:avLst/>
          </a:prstGeom>
          <a:noFill/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/>
          <p:nvPr/>
        </p:nvSpPr>
        <p:spPr>
          <a:xfrm>
            <a:off x="5654659" y="2626852"/>
            <a:ext cx="400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/>
          <p:nvPr/>
        </p:nvSpPr>
        <p:spPr>
          <a:xfrm>
            <a:off x="357098" y="299795"/>
            <a:ext cx="9141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Slab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Tool Calling </a:t>
            </a:r>
            <a:r>
              <a:rPr lang="en" sz="19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—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9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mundane reality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9"/>
          <p:cNvSpPr/>
          <p:nvPr/>
        </p:nvSpPr>
        <p:spPr>
          <a:xfrm>
            <a:off x="409273" y="746690"/>
            <a:ext cx="9141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None/>
            </a:pP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 LLM responds with the actions needed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e (1).png"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1228" y="1471909"/>
            <a:ext cx="1071300" cy="10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8" name="Google Shape;238;p39"/>
          <p:cNvSpPr/>
          <p:nvPr/>
        </p:nvSpPr>
        <p:spPr>
          <a:xfrm>
            <a:off x="2761228" y="1471909"/>
            <a:ext cx="1071300" cy="1071300"/>
          </a:xfrm>
          <a:prstGeom prst="ellipse">
            <a:avLst/>
          </a:prstGeom>
          <a:noFill/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/>
          <p:nvPr/>
        </p:nvSpPr>
        <p:spPr>
          <a:xfrm>
            <a:off x="3100114" y="2701164"/>
            <a:ext cx="400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LM.png" id="240" name="Google Shape;24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5199" y="1471909"/>
            <a:ext cx="1071300" cy="10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1" name="Google Shape;241;p39"/>
          <p:cNvSpPr/>
          <p:nvPr/>
        </p:nvSpPr>
        <p:spPr>
          <a:xfrm>
            <a:off x="5275199" y="1471909"/>
            <a:ext cx="1071300" cy="1071300"/>
          </a:xfrm>
          <a:prstGeom prst="ellipse">
            <a:avLst/>
          </a:prstGeom>
          <a:noFill/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39"/>
          <p:cNvCxnSpPr/>
          <p:nvPr/>
        </p:nvCxnSpPr>
        <p:spPr>
          <a:xfrm>
            <a:off x="4175337" y="1864717"/>
            <a:ext cx="785400" cy="0"/>
          </a:xfrm>
          <a:prstGeom prst="straightConnector1">
            <a:avLst/>
          </a:prstGeom>
          <a:noFill/>
          <a:ln cap="flat" cmpd="sng" w="635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p39"/>
          <p:cNvSpPr/>
          <p:nvPr/>
        </p:nvSpPr>
        <p:spPr>
          <a:xfrm rot="5400000">
            <a:off x="4928773" y="181328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39"/>
          <p:cNvCxnSpPr/>
          <p:nvPr/>
        </p:nvCxnSpPr>
        <p:spPr>
          <a:xfrm rot="5400000">
            <a:off x="3074284" y="3196102"/>
            <a:ext cx="439200" cy="0"/>
          </a:xfrm>
          <a:prstGeom prst="straightConnector1">
            <a:avLst/>
          </a:prstGeom>
          <a:noFill/>
          <a:ln cap="flat" cmpd="sng" w="635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39"/>
          <p:cNvSpPr/>
          <p:nvPr/>
        </p:nvSpPr>
        <p:spPr>
          <a:xfrm>
            <a:off x="3242450" y="2925067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FD700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/>
          <p:nvPr/>
        </p:nvSpPr>
        <p:spPr>
          <a:xfrm rot="10800000">
            <a:off x="3242420" y="3364293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FD700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39"/>
          <p:cNvCxnSpPr/>
          <p:nvPr/>
        </p:nvCxnSpPr>
        <p:spPr>
          <a:xfrm>
            <a:off x="4175337" y="2150395"/>
            <a:ext cx="785400" cy="0"/>
          </a:xfrm>
          <a:prstGeom prst="straightConnector1">
            <a:avLst/>
          </a:prstGeom>
          <a:noFill/>
          <a:ln cap="flat" cmpd="sng" w="635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p39"/>
          <p:cNvSpPr/>
          <p:nvPr/>
        </p:nvSpPr>
        <p:spPr>
          <a:xfrm rot="-5400000">
            <a:off x="4123902" y="2098930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FD700"/>
          </a:solidFill>
          <a:ln cap="flat" cmpd="sng" w="952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>
            <a:off x="4086062" y="1684159"/>
            <a:ext cx="7068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Prompt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9"/>
          <p:cNvSpPr/>
          <p:nvPr/>
        </p:nvSpPr>
        <p:spPr>
          <a:xfrm>
            <a:off x="3440295" y="3131617"/>
            <a:ext cx="7068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9"/>
          <p:cNvSpPr/>
          <p:nvPr/>
        </p:nvSpPr>
        <p:spPr>
          <a:xfrm>
            <a:off x="4328889" y="2205523"/>
            <a:ext cx="7068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noweledge Base.png" id="252" name="Google Shape;25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8238" y="3540717"/>
            <a:ext cx="1071300" cy="10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3" name="Google Shape;253;p39"/>
          <p:cNvSpPr/>
          <p:nvPr/>
        </p:nvSpPr>
        <p:spPr>
          <a:xfrm>
            <a:off x="2758238" y="3540717"/>
            <a:ext cx="1071300" cy="1071300"/>
          </a:xfrm>
          <a:prstGeom prst="ellipse">
            <a:avLst/>
          </a:prstGeom>
          <a:noFill/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/>
          <p:nvPr/>
        </p:nvSpPr>
        <p:spPr>
          <a:xfrm>
            <a:off x="5535524" y="2701164"/>
            <a:ext cx="400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/>
          <p:nvPr/>
        </p:nvSpPr>
        <p:spPr>
          <a:xfrm>
            <a:off x="307105" y="210967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Behold Tool use.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965" y="534729"/>
            <a:ext cx="5508077" cy="472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/>
          <p:nvPr/>
        </p:nvSpPr>
        <p:spPr>
          <a:xfrm>
            <a:off x="571357" y="518072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Risks of </a:t>
            </a: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Agent Systems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/>
          <p:nvPr/>
        </p:nvSpPr>
        <p:spPr>
          <a:xfrm>
            <a:off x="3113517" y="1420414"/>
            <a:ext cx="3599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Unpredictable path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3113517" y="1993556"/>
            <a:ext cx="3063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Unpredictable output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1"/>
          <p:cNvSpPr/>
          <p:nvPr/>
        </p:nvSpPr>
        <p:spPr>
          <a:xfrm>
            <a:off x="3113517" y="2566700"/>
            <a:ext cx="3322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Unpredictable costs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3113517" y="3712985"/>
            <a:ext cx="3322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BFFF"/>
              </a:buClr>
              <a:buSzPts val="1400"/>
              <a:buFont typeface="Roboto Slab"/>
              <a:buNone/>
            </a:pPr>
            <a:r>
              <a:rPr b="0" i="1" lang="en" sz="14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"Guardrails ensure your agents behave safely, consistently, and within your intended boundaries"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1"/>
          <p:cNvSpPr/>
          <p:nvPr/>
        </p:nvSpPr>
        <p:spPr>
          <a:xfrm>
            <a:off x="3113517" y="3261255"/>
            <a:ext cx="3322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BFFF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Monitor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1949" y="1326618"/>
            <a:ext cx="421376" cy="414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0787" y="1897976"/>
            <a:ext cx="485653" cy="45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5427" y="2511515"/>
            <a:ext cx="399950" cy="3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5642" y="3862019"/>
            <a:ext cx="299963" cy="45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6369" y="3191565"/>
            <a:ext cx="471370" cy="39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4" title="fallon-michael-bUd6kWoVfII-unsplas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/>
          <p:nvPr/>
        </p:nvSpPr>
        <p:spPr>
          <a:xfrm>
            <a:off x="428518" y="43951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Agentic AI Frameworks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2"/>
          <p:cNvSpPr/>
          <p:nvPr/>
        </p:nvSpPr>
        <p:spPr>
          <a:xfrm>
            <a:off x="2582698" y="3198934"/>
            <a:ext cx="3978600" cy="873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2"/>
          <p:cNvSpPr/>
          <p:nvPr/>
        </p:nvSpPr>
        <p:spPr>
          <a:xfrm>
            <a:off x="2582698" y="2156208"/>
            <a:ext cx="3978600" cy="873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2"/>
          <p:cNvSpPr/>
          <p:nvPr/>
        </p:nvSpPr>
        <p:spPr>
          <a:xfrm>
            <a:off x="2582698" y="1113480"/>
            <a:ext cx="3978600" cy="873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2946938" y="3384625"/>
            <a:ext cx="1379400" cy="505200"/>
          </a:xfrm>
          <a:prstGeom prst="rect">
            <a:avLst/>
          </a:prstGeom>
          <a:solidFill>
            <a:srgbClr val="00BFFF">
              <a:alpha val="349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2"/>
          <p:cNvSpPr/>
          <p:nvPr/>
        </p:nvSpPr>
        <p:spPr>
          <a:xfrm>
            <a:off x="3035093" y="3555944"/>
            <a:ext cx="1203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framework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2"/>
          <p:cNvSpPr/>
          <p:nvPr/>
        </p:nvSpPr>
        <p:spPr>
          <a:xfrm>
            <a:off x="2946938" y="2341898"/>
            <a:ext cx="1379400" cy="505200"/>
          </a:xfrm>
          <a:prstGeom prst="rect">
            <a:avLst/>
          </a:prstGeom>
          <a:solidFill>
            <a:srgbClr val="FFD700">
              <a:alpha val="349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2"/>
          <p:cNvSpPr/>
          <p:nvPr/>
        </p:nvSpPr>
        <p:spPr>
          <a:xfrm>
            <a:off x="3035093" y="2523484"/>
            <a:ext cx="12030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OpenAI Agents SDK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2"/>
          <p:cNvSpPr/>
          <p:nvPr/>
        </p:nvSpPr>
        <p:spPr>
          <a:xfrm>
            <a:off x="2946938" y="1299172"/>
            <a:ext cx="1379400" cy="505200"/>
          </a:xfrm>
          <a:prstGeom prst="rect">
            <a:avLst/>
          </a:prstGeom>
          <a:solidFill>
            <a:srgbClr val="FF7800">
              <a:alpha val="349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2"/>
          <p:cNvSpPr/>
          <p:nvPr/>
        </p:nvSpPr>
        <p:spPr>
          <a:xfrm>
            <a:off x="3035093" y="1470490"/>
            <a:ext cx="1203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LangGraph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2"/>
          <p:cNvSpPr/>
          <p:nvPr/>
        </p:nvSpPr>
        <p:spPr>
          <a:xfrm>
            <a:off x="4575305" y="3384625"/>
            <a:ext cx="1379400" cy="505200"/>
          </a:xfrm>
          <a:prstGeom prst="rect">
            <a:avLst/>
          </a:prstGeom>
          <a:solidFill>
            <a:srgbClr val="00BFFF">
              <a:alpha val="349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4663461" y="3555944"/>
            <a:ext cx="1203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MCP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2"/>
          <p:cNvSpPr/>
          <p:nvPr/>
        </p:nvSpPr>
        <p:spPr>
          <a:xfrm>
            <a:off x="4575305" y="2341898"/>
            <a:ext cx="1379400" cy="505200"/>
          </a:xfrm>
          <a:prstGeom prst="rect">
            <a:avLst/>
          </a:prstGeom>
          <a:solidFill>
            <a:srgbClr val="FFD700">
              <a:alpha val="349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2"/>
          <p:cNvSpPr/>
          <p:nvPr/>
        </p:nvSpPr>
        <p:spPr>
          <a:xfrm>
            <a:off x="4663461" y="2513217"/>
            <a:ext cx="1203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CrewAI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2"/>
          <p:cNvSpPr/>
          <p:nvPr/>
        </p:nvSpPr>
        <p:spPr>
          <a:xfrm>
            <a:off x="4575305" y="1299172"/>
            <a:ext cx="1379400" cy="505200"/>
          </a:xfrm>
          <a:prstGeom prst="rect">
            <a:avLst/>
          </a:prstGeom>
          <a:solidFill>
            <a:srgbClr val="FF7800">
              <a:alpha val="349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2"/>
          <p:cNvSpPr/>
          <p:nvPr/>
        </p:nvSpPr>
        <p:spPr>
          <a:xfrm>
            <a:off x="4663461" y="1470490"/>
            <a:ext cx="1203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AutoGen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2193301" y="4379350"/>
            <a:ext cx="4757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" sz="1700">
                <a:solidFill>
                  <a:srgbClr val="FFFFFF"/>
                </a:solidFill>
              </a:rPr>
              <a:t>…and m</a:t>
            </a:r>
            <a:r>
              <a:rPr b="0" i="0" lang="en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any, many more! Which to pick depends on the </a:t>
            </a:r>
            <a:r>
              <a:rPr b="1" i="0" lang="en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r>
              <a:rPr b="0" i="0" lang="en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your preference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5" name="Google Shape;305;p43"/>
          <p:cNvPicPr preferRelativeResize="0"/>
          <p:nvPr/>
        </p:nvPicPr>
        <p:blipFill rotWithShape="1">
          <a:blip r:embed="rId3">
            <a:alphaModFix/>
          </a:blip>
          <a:srcRect b="0" l="4627" r="4627" t="0"/>
          <a:stretch/>
        </p:blipFill>
        <p:spPr>
          <a:xfrm>
            <a:off x="5029200" y="1621225"/>
            <a:ext cx="2153133" cy="1797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6" name="Google Shape;306;p43"/>
          <p:cNvPicPr preferRelativeResize="0"/>
          <p:nvPr/>
        </p:nvPicPr>
        <p:blipFill rotWithShape="1">
          <a:blip r:embed="rId4">
            <a:alphaModFix/>
          </a:blip>
          <a:srcRect b="24581" l="997" r="1241" t="6887"/>
          <a:stretch/>
        </p:blipFill>
        <p:spPr>
          <a:xfrm>
            <a:off x="5022058" y="0"/>
            <a:ext cx="4142339" cy="161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7" name="Google Shape;307;p43"/>
          <p:cNvPicPr preferRelativeResize="0"/>
          <p:nvPr/>
        </p:nvPicPr>
        <p:blipFill rotWithShape="1">
          <a:blip r:embed="rId5">
            <a:alphaModFix/>
          </a:blip>
          <a:srcRect b="18699" l="0" r="0" t="18699"/>
          <a:stretch/>
        </p:blipFill>
        <p:spPr>
          <a:xfrm>
            <a:off x="7236067" y="3442427"/>
            <a:ext cx="2015722" cy="1682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8" name="Google Shape;308;p43"/>
          <p:cNvPicPr preferRelativeResize="0"/>
          <p:nvPr/>
        </p:nvPicPr>
        <p:blipFill rotWithShape="1">
          <a:blip r:embed="rId6">
            <a:alphaModFix/>
          </a:blip>
          <a:srcRect b="8028" l="13091" r="10926" t="3161"/>
          <a:stretch/>
        </p:blipFill>
        <p:spPr>
          <a:xfrm>
            <a:off x="5029200" y="3435285"/>
            <a:ext cx="2208821" cy="1721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9" name="Google Shape;309;p43"/>
          <p:cNvPicPr preferRelativeResize="0"/>
          <p:nvPr/>
        </p:nvPicPr>
        <p:blipFill rotWithShape="1">
          <a:blip r:embed="rId7">
            <a:alphaModFix/>
          </a:blip>
          <a:srcRect b="0" l="7855" r="7855" t="0"/>
          <a:stretch/>
        </p:blipFill>
        <p:spPr>
          <a:xfrm>
            <a:off x="7100369" y="1621226"/>
            <a:ext cx="2153133" cy="179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/>
          <p:nvPr/>
        </p:nvSpPr>
        <p:spPr>
          <a:xfrm>
            <a:off x="6148200" y="4258750"/>
            <a:ext cx="123600" cy="9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11" name="Google Shape;311;p43"/>
          <p:cNvCxnSpPr>
            <a:stCxn id="310" idx="1"/>
          </p:cNvCxnSpPr>
          <p:nvPr/>
        </p:nvCxnSpPr>
        <p:spPr>
          <a:xfrm rot="10800000">
            <a:off x="4765301" y="3782557"/>
            <a:ext cx="1401000" cy="48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43"/>
          <p:cNvSpPr txBox="1"/>
          <p:nvPr/>
        </p:nvSpPr>
        <p:spPr>
          <a:xfrm>
            <a:off x="3871450" y="3554275"/>
            <a:ext cx="9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That’s me!!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13" name="Google Shape;313;p43"/>
          <p:cNvSpPr/>
          <p:nvPr/>
        </p:nvSpPr>
        <p:spPr>
          <a:xfrm>
            <a:off x="5938142" y="4258750"/>
            <a:ext cx="123600" cy="9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14" name="Google Shape;314;p43"/>
          <p:cNvCxnSpPr>
            <a:stCxn id="313" idx="2"/>
          </p:cNvCxnSpPr>
          <p:nvPr/>
        </p:nvCxnSpPr>
        <p:spPr>
          <a:xfrm flipH="1">
            <a:off x="4791242" y="4305550"/>
            <a:ext cx="1146900" cy="4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3"/>
          <p:cNvSpPr txBox="1"/>
          <p:nvPr/>
        </p:nvSpPr>
        <p:spPr>
          <a:xfrm>
            <a:off x="3554309" y="4167150"/>
            <a:ext cx="130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..and that’s Jon!!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1950" y="412900"/>
            <a:ext cx="2265800" cy="13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/>
        </p:nvSpPr>
        <p:spPr>
          <a:xfrm>
            <a:off x="728550" y="1971125"/>
            <a:ext cx="32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FFF"/>
                </a:solidFill>
              </a:rPr>
              <a:t>https://www.linkedin.com/in/eddonner/</a:t>
            </a:r>
            <a:endParaRPr>
              <a:solidFill>
                <a:srgbClr val="00BFFF"/>
              </a:solidFill>
            </a:endParaRPr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6175" y="2601625"/>
            <a:ext cx="2271915" cy="21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/>
          <p:nvPr/>
        </p:nvSpPr>
        <p:spPr>
          <a:xfrm>
            <a:off x="428518" y="43951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Introducing OpenAI Agents SDK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4"/>
          <p:cNvSpPr/>
          <p:nvPr/>
        </p:nvSpPr>
        <p:spPr>
          <a:xfrm>
            <a:off x="1171270" y="1394475"/>
            <a:ext cx="4779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Roboto Slab"/>
              <a:buNone/>
            </a:pPr>
            <a:r>
              <a:rPr b="0" i="0" lang="en" sz="17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Lightweight and flexible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4"/>
          <p:cNvSpPr/>
          <p:nvPr/>
        </p:nvSpPr>
        <p:spPr>
          <a:xfrm>
            <a:off x="1171270" y="2315784"/>
            <a:ext cx="4779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sz="17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Stays out of the way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4"/>
          <p:cNvSpPr/>
          <p:nvPr/>
        </p:nvSpPr>
        <p:spPr>
          <a:xfrm>
            <a:off x="1171270" y="3216403"/>
            <a:ext cx="4779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BFFF"/>
              </a:buClr>
              <a:buSzPts val="1100"/>
              <a:buFont typeface="Roboto Slab"/>
              <a:buNone/>
            </a:pPr>
            <a:r>
              <a:rPr b="0" i="0" lang="en" sz="17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Makes common activities easy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4"/>
          <p:cNvSpPr/>
          <p:nvPr/>
        </p:nvSpPr>
        <p:spPr>
          <a:xfrm>
            <a:off x="1171270" y="4123581"/>
            <a:ext cx="4779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Slab"/>
              <a:buNone/>
            </a:pPr>
            <a:r>
              <a:rPr lang="en" sz="17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</a:t>
            </a:r>
            <a:r>
              <a:rPr b="0" i="0" lang="en" sz="17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My favorite)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148" y="1276627"/>
            <a:ext cx="278537" cy="45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037" y="2227403"/>
            <a:ext cx="421376" cy="3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462" y="3074839"/>
            <a:ext cx="292820" cy="44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614" y="4057529"/>
            <a:ext cx="421376" cy="37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/>
          <p:nvPr/>
        </p:nvSpPr>
        <p:spPr>
          <a:xfrm>
            <a:off x="428518" y="43951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Minimal terminology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5"/>
          <p:cNvSpPr/>
          <p:nvPr/>
        </p:nvSpPr>
        <p:spPr>
          <a:xfrm>
            <a:off x="3431624" y="1751575"/>
            <a:ext cx="30969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Roboto Slab"/>
              <a:buNone/>
            </a:pPr>
            <a:r>
              <a:rPr b="1" i="0" lang="en" sz="16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Agents</a:t>
            </a:r>
            <a:r>
              <a:rPr b="0" i="0" lang="en" sz="16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represent LLMs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5"/>
          <p:cNvSpPr/>
          <p:nvPr/>
        </p:nvSpPr>
        <p:spPr>
          <a:xfrm>
            <a:off x="2914325" y="2972850"/>
            <a:ext cx="4235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1" i="0" lang="en" sz="16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Handoffs</a:t>
            </a:r>
            <a:r>
              <a:rPr b="0" i="0" lang="en" sz="16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0" i="0" lang="en" sz="16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represent interactions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5"/>
          <p:cNvSpPr/>
          <p:nvPr/>
        </p:nvSpPr>
        <p:spPr>
          <a:xfrm>
            <a:off x="3083284" y="4194125"/>
            <a:ext cx="3863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BFFF"/>
              </a:buClr>
              <a:buSzPts val="1100"/>
              <a:buFont typeface="Roboto Slab"/>
              <a:buNone/>
            </a:pPr>
            <a:r>
              <a:rPr b="1" i="0" lang="en" sz="16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Guardrails</a:t>
            </a:r>
            <a:r>
              <a:rPr b="0" i="0" lang="en" sz="16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0" i="0" lang="en" sz="16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represent controls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6300" y="1129769"/>
            <a:ext cx="485653" cy="47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200" y="2347921"/>
            <a:ext cx="421376" cy="45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1154" y="3597766"/>
            <a:ext cx="299963" cy="45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/>
          <p:nvPr/>
        </p:nvSpPr>
        <p:spPr>
          <a:xfrm>
            <a:off x="123718" y="51571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Three steps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6"/>
          <p:cNvSpPr/>
          <p:nvPr/>
        </p:nvSpPr>
        <p:spPr>
          <a:xfrm>
            <a:off x="190358" y="1251686"/>
            <a:ext cx="5341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 Create an instance of </a:t>
            </a:r>
            <a:r>
              <a:rPr b="1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Agent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190358" y="2173143"/>
            <a:ext cx="5341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2. Use </a:t>
            </a: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with trace()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to track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6"/>
          <p:cNvSpPr/>
          <p:nvPr/>
        </p:nvSpPr>
        <p:spPr>
          <a:xfrm>
            <a:off x="190358" y="3094599"/>
            <a:ext cx="5341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3. Call </a:t>
            </a:r>
            <a:r>
              <a:rPr b="1" lang="en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R</a:t>
            </a:r>
            <a:r>
              <a:rPr b="1" i="0" lang="en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unner.run()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to run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354" name="Google Shape;354;p46"/>
          <p:cNvPicPr preferRelativeResize="0"/>
          <p:nvPr/>
        </p:nvPicPr>
        <p:blipFill rotWithShape="1">
          <a:blip r:embed="rId3">
            <a:alphaModFix/>
          </a:blip>
          <a:srcRect b="0" l="9744" r="5373" t="0"/>
          <a:stretch/>
        </p:blipFill>
        <p:spPr>
          <a:xfrm>
            <a:off x="2848025" y="0"/>
            <a:ext cx="62959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/>
          <p:nvPr/>
        </p:nvSpPr>
        <p:spPr>
          <a:xfrm>
            <a:off x="211108" y="1062725"/>
            <a:ext cx="3541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b="1" lang="en" sz="12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Good News:</a:t>
            </a:r>
            <a:endParaRPr b="1" sz="12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We have quite the treat in store for you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2" name="Google Shape;362;p47"/>
          <p:cNvSpPr/>
          <p:nvPr/>
        </p:nvSpPr>
        <p:spPr>
          <a:xfrm>
            <a:off x="211107" y="1701621"/>
            <a:ext cx="3063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lang="en" sz="1200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Bad News:</a:t>
            </a:r>
            <a:endParaRPr sz="1200">
              <a:solidFill>
                <a:srgbClr val="00B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Partly pre-baked! And we will move fast.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3" name="Google Shape;363;p47"/>
          <p:cNvSpPr/>
          <p:nvPr/>
        </p:nvSpPr>
        <p:spPr>
          <a:xfrm>
            <a:off x="211108" y="2340517"/>
            <a:ext cx="3322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lang="en" sz="1200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Good News:</a:t>
            </a:r>
            <a:endParaRPr sz="1200">
              <a:solidFill>
                <a:srgbClr val="FFD7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You can recreate this yourself!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"/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https://github.com/ed-donner/action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211093" y="13586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lang="en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Coding project #1</a:t>
            </a:r>
            <a:endParaRPr sz="2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1"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Deep Research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75" y="3236325"/>
            <a:ext cx="1738375" cy="17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/>
        </p:nvSpPr>
        <p:spPr>
          <a:xfrm>
            <a:off x="582225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1: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Defining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1" name="Google Shape;371;p48"/>
          <p:cNvPicPr preferRelativeResize="0"/>
          <p:nvPr/>
        </p:nvPicPr>
        <p:blipFill rotWithShape="1">
          <a:blip r:embed="rId3">
            <a:alphaModFix/>
          </a:blip>
          <a:srcRect b="0" l="11706" r="10143" t="0"/>
          <a:stretch/>
        </p:blipFill>
        <p:spPr>
          <a:xfrm>
            <a:off x="582225" y="981475"/>
            <a:ext cx="2408951" cy="22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288" y="981475"/>
            <a:ext cx="2243551" cy="22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950" y="981475"/>
            <a:ext cx="2243551" cy="22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8"/>
          <p:cNvSpPr txBox="1"/>
          <p:nvPr/>
        </p:nvSpPr>
        <p:spPr>
          <a:xfrm>
            <a:off x="3387300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2: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800"/>
                </a:solidFill>
              </a:rPr>
              <a:t>Designing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6026950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3: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700"/>
                </a:solidFill>
              </a:rPr>
              <a:t>Developing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582225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1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Deep Research</a:t>
            </a:r>
            <a:endParaRPr b="1">
              <a:solidFill>
                <a:srgbClr val="00B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OpenAI Agents SDK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3387300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2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800"/>
                </a:solidFill>
              </a:rPr>
              <a:t>Engineering Team</a:t>
            </a:r>
            <a:endParaRPr b="1">
              <a:solidFill>
                <a:srgbClr val="FF78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CrewAI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6026950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3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700"/>
                </a:solidFill>
              </a:rPr>
              <a:t>Autonomous Traders</a:t>
            </a:r>
            <a:endParaRPr b="1">
              <a:solidFill>
                <a:srgbClr val="FFD7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MCP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300" y="4058175"/>
            <a:ext cx="928250" cy="9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0137" y="4230425"/>
            <a:ext cx="583726" cy="5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7450" y="4188300"/>
            <a:ext cx="668000" cy="6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/>
        </p:nvSpPr>
        <p:spPr>
          <a:xfrm>
            <a:off x="582225" y="683275"/>
            <a:ext cx="240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Module 2: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7800"/>
                </a:solidFill>
              </a:rPr>
              <a:t>Designing</a:t>
            </a:r>
            <a:r>
              <a:rPr lang="en" sz="2800">
                <a:solidFill>
                  <a:schemeClr val="lt1"/>
                </a:solidFill>
              </a:rPr>
              <a:t> Agents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387" name="Google Shape;387;p49"/>
          <p:cNvSpPr txBox="1"/>
          <p:nvPr/>
        </p:nvSpPr>
        <p:spPr>
          <a:xfrm>
            <a:off x="582225" y="3698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Module 2 Coding:</a:t>
            </a:r>
            <a:endParaRPr i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800"/>
                </a:solidFill>
              </a:rPr>
              <a:t>Engineering Team</a:t>
            </a:r>
            <a:endParaRPr b="1">
              <a:solidFill>
                <a:srgbClr val="FF78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</a:t>
            </a:r>
            <a:r>
              <a:rPr lang="en">
                <a:solidFill>
                  <a:schemeClr val="lt1"/>
                </a:solidFill>
              </a:rPr>
              <a:t>ith CrewAI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8" name="Google Shape;3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491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/>
          <p:nvPr/>
        </p:nvSpPr>
        <p:spPr>
          <a:xfrm>
            <a:off x="428518" y="425226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Agentic Systems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0"/>
          <p:cNvSpPr/>
          <p:nvPr/>
        </p:nvSpPr>
        <p:spPr>
          <a:xfrm>
            <a:off x="2334849" y="1258375"/>
            <a:ext cx="46452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BFFF"/>
              </a:buClr>
              <a:buSzPts val="1400"/>
              <a:buFont typeface="Roboto Slab"/>
              <a:buNone/>
            </a:pPr>
            <a:r>
              <a:rPr b="0" i="0" lang="en" sz="18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Anthropic distinguishes two types: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0"/>
          <p:cNvSpPr/>
          <p:nvPr/>
        </p:nvSpPr>
        <p:spPr>
          <a:xfrm>
            <a:off x="2863348" y="2175150"/>
            <a:ext cx="39681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Roboto Slab"/>
              <a:buNone/>
            </a:pPr>
            <a:r>
              <a:rPr b="1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Workflows</a:t>
            </a:r>
            <a:r>
              <a:rPr lang="en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  <a:r>
              <a:rPr b="0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0" i="0" u="none" cap="none" strike="noStrike">
              <a:solidFill>
                <a:srgbClr val="FFD7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Roboto Slab"/>
              <a:buNone/>
            </a:pPr>
            <a:r>
              <a:rPr lang="en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S</a:t>
            </a:r>
            <a:r>
              <a:rPr b="0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ystems where LLMs and tools are orchestrated through predefined code paths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0"/>
          <p:cNvSpPr/>
          <p:nvPr/>
        </p:nvSpPr>
        <p:spPr>
          <a:xfrm>
            <a:off x="2863348" y="3417850"/>
            <a:ext cx="38691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Agents</a:t>
            </a:r>
            <a:r>
              <a:rPr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 </a:t>
            </a:r>
            <a:endParaRPr b="1" i="0" u="none" cap="none" strike="noStrike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S</a:t>
            </a: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ystems where LLMs dynamically direct their own processes and tool usage, maintaining control over how they accomplish tasks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234" y="2238323"/>
            <a:ext cx="457086" cy="42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3496" y="3603105"/>
            <a:ext cx="485653" cy="47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/>
          <p:nvPr/>
        </p:nvSpPr>
        <p:spPr>
          <a:xfrm>
            <a:off x="1428393" y="510929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5 workflow design patterns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1"/>
          <p:cNvSpPr/>
          <p:nvPr/>
        </p:nvSpPr>
        <p:spPr>
          <a:xfrm>
            <a:off x="3042306" y="1370589"/>
            <a:ext cx="3599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7800"/>
                </a:solidFill>
                <a:latin typeface="Arial"/>
                <a:ea typeface="Arial"/>
                <a:cs typeface="Arial"/>
                <a:sym typeface="Arial"/>
              </a:rPr>
              <a:t>1. PROMPT CHAINING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1"/>
          <p:cNvSpPr/>
          <p:nvPr/>
        </p:nvSpPr>
        <p:spPr>
          <a:xfrm>
            <a:off x="3042306" y="1716863"/>
            <a:ext cx="35997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Decompose into fixed sub-tasks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24" y="493468"/>
            <a:ext cx="457086" cy="42851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1"/>
          <p:cNvSpPr/>
          <p:nvPr/>
        </p:nvSpPr>
        <p:spPr>
          <a:xfrm>
            <a:off x="1969025" y="3093919"/>
            <a:ext cx="5550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2098409" y="3256060"/>
            <a:ext cx="2961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6175642" y="2772530"/>
            <a:ext cx="5478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6297358" y="2934675"/>
            <a:ext cx="3588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2861770" y="3122486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1"/>
          <p:cNvSpPr/>
          <p:nvPr/>
        </p:nvSpPr>
        <p:spPr>
          <a:xfrm>
            <a:off x="2867760" y="3247575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1"/>
          <p:cNvSpPr/>
          <p:nvPr/>
        </p:nvSpPr>
        <p:spPr>
          <a:xfrm>
            <a:off x="3683096" y="3122486"/>
            <a:ext cx="508800" cy="392100"/>
          </a:xfrm>
          <a:prstGeom prst="rect">
            <a:avLst/>
          </a:prstGeom>
          <a:solidFill>
            <a:srgbClr val="00BFFF">
              <a:alpha val="34900"/>
            </a:srgbClr>
          </a:solidFill>
          <a:ln cap="flat" cmpd="sng" w="25400">
            <a:solidFill>
              <a:srgbClr val="00B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1"/>
          <p:cNvSpPr/>
          <p:nvPr/>
        </p:nvSpPr>
        <p:spPr>
          <a:xfrm>
            <a:off x="3689086" y="3247575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4525848" y="2843950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1"/>
          <p:cNvSpPr/>
          <p:nvPr/>
        </p:nvSpPr>
        <p:spPr>
          <a:xfrm>
            <a:off x="4531838" y="2969038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1"/>
          <p:cNvSpPr/>
          <p:nvPr/>
        </p:nvSpPr>
        <p:spPr>
          <a:xfrm>
            <a:off x="5361458" y="2843950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1"/>
          <p:cNvSpPr/>
          <p:nvPr/>
        </p:nvSpPr>
        <p:spPr>
          <a:xfrm>
            <a:off x="5367448" y="2969038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51"/>
          <p:cNvCxnSpPr/>
          <p:nvPr/>
        </p:nvCxnSpPr>
        <p:spPr>
          <a:xfrm>
            <a:off x="3440270" y="3336746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51"/>
          <p:cNvSpPr/>
          <p:nvPr/>
        </p:nvSpPr>
        <p:spPr>
          <a:xfrm rot="5400000">
            <a:off x="3586437" y="3285311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51"/>
          <p:cNvCxnSpPr/>
          <p:nvPr/>
        </p:nvCxnSpPr>
        <p:spPr>
          <a:xfrm>
            <a:off x="2576092" y="3336746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p51"/>
          <p:cNvSpPr/>
          <p:nvPr/>
        </p:nvSpPr>
        <p:spPr>
          <a:xfrm rot="5400000">
            <a:off x="2722260" y="3285311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" name="Google Shape;425;p51"/>
          <p:cNvCxnSpPr/>
          <p:nvPr/>
        </p:nvCxnSpPr>
        <p:spPr>
          <a:xfrm>
            <a:off x="4247312" y="3165338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6" name="Google Shape;426;p51"/>
          <p:cNvSpPr/>
          <p:nvPr/>
        </p:nvSpPr>
        <p:spPr>
          <a:xfrm rot="5400000">
            <a:off x="4393479" y="3113903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51"/>
          <p:cNvCxnSpPr/>
          <p:nvPr/>
        </p:nvCxnSpPr>
        <p:spPr>
          <a:xfrm>
            <a:off x="5090064" y="3051067"/>
            <a:ext cx="197700" cy="0"/>
          </a:xfrm>
          <a:prstGeom prst="straightConnector1">
            <a:avLst/>
          </a:prstGeom>
          <a:noFill/>
          <a:ln cap="flat" cmpd="sng" w="25400">
            <a:solidFill>
              <a:srgbClr val="F8F8F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8" name="Google Shape;428;p51"/>
          <p:cNvSpPr/>
          <p:nvPr/>
        </p:nvSpPr>
        <p:spPr>
          <a:xfrm rot="5400000">
            <a:off x="5236231" y="299963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8F8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51"/>
          <p:cNvCxnSpPr/>
          <p:nvPr/>
        </p:nvCxnSpPr>
        <p:spPr>
          <a:xfrm>
            <a:off x="5918531" y="3051067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p51"/>
          <p:cNvSpPr/>
          <p:nvPr/>
        </p:nvSpPr>
        <p:spPr>
          <a:xfrm rot="5400000">
            <a:off x="6064699" y="2999632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50" y="137750"/>
            <a:ext cx="2149699" cy="427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9242" y="3909100"/>
            <a:ext cx="1113714" cy="96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9951" y="3711200"/>
            <a:ext cx="1359175" cy="13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400" y="2218174"/>
            <a:ext cx="2732976" cy="273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5250" y="788477"/>
            <a:ext cx="1113701" cy="55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8">
            <a:alphaModFix/>
          </a:blip>
          <a:srcRect b="29295" l="0" r="0" t="27353"/>
          <a:stretch/>
        </p:blipFill>
        <p:spPr>
          <a:xfrm>
            <a:off x="3913050" y="2653349"/>
            <a:ext cx="1742100" cy="75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 rotWithShape="1">
          <a:blip r:embed="rId9">
            <a:alphaModFix/>
          </a:blip>
          <a:srcRect b="35675" l="0" r="0" t="34157"/>
          <a:stretch/>
        </p:blipFill>
        <p:spPr>
          <a:xfrm>
            <a:off x="2679250" y="2002850"/>
            <a:ext cx="1842171" cy="55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5" title="294a76cd1bd62b3786cdd4e79344f100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4750" y="3760900"/>
            <a:ext cx="1285350" cy="12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57525" y="3864137"/>
            <a:ext cx="893700" cy="10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 title="y-carrot-full-name-logo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09855" y="423675"/>
            <a:ext cx="2717918" cy="12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13">
            <a:alphaModFix/>
          </a:blip>
          <a:srcRect b="0" l="0" r="79281" t="0"/>
          <a:stretch/>
        </p:blipFill>
        <p:spPr>
          <a:xfrm>
            <a:off x="7627200" y="517412"/>
            <a:ext cx="1028372" cy="10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/>
          <p:nvPr/>
        </p:nvSpPr>
        <p:spPr>
          <a:xfrm>
            <a:off x="1428393" y="510929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5 workflow design patterns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2"/>
          <p:cNvSpPr/>
          <p:nvPr/>
        </p:nvSpPr>
        <p:spPr>
          <a:xfrm>
            <a:off x="2669694" y="1305964"/>
            <a:ext cx="3599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7800"/>
                </a:solidFill>
                <a:latin typeface="Arial"/>
                <a:ea typeface="Arial"/>
                <a:cs typeface="Arial"/>
                <a:sym typeface="Arial"/>
              </a:rPr>
              <a:t>2. ROUTING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2"/>
          <p:cNvSpPr/>
          <p:nvPr/>
        </p:nvSpPr>
        <p:spPr>
          <a:xfrm>
            <a:off x="2669694" y="1652238"/>
            <a:ext cx="3599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Direct an input into a specialized sub-task,</a:t>
            </a:r>
            <a:b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ensuring separation of concerns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24" y="493468"/>
            <a:ext cx="457086" cy="42851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/>
          <p:nvPr/>
        </p:nvSpPr>
        <p:spPr>
          <a:xfrm>
            <a:off x="2787096" y="3224523"/>
            <a:ext cx="5433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2"/>
          <p:cNvSpPr/>
          <p:nvPr/>
        </p:nvSpPr>
        <p:spPr>
          <a:xfrm>
            <a:off x="2917066" y="3386664"/>
            <a:ext cx="2829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2"/>
          <p:cNvSpPr/>
          <p:nvPr/>
        </p:nvSpPr>
        <p:spPr>
          <a:xfrm>
            <a:off x="5558178" y="3203097"/>
            <a:ext cx="5418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"/>
          <p:cNvSpPr/>
          <p:nvPr/>
        </p:nvSpPr>
        <p:spPr>
          <a:xfrm>
            <a:off x="5645027" y="3365250"/>
            <a:ext cx="3702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2"/>
          <p:cNvSpPr/>
          <p:nvPr/>
        </p:nvSpPr>
        <p:spPr>
          <a:xfrm>
            <a:off x="3665557" y="3253091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2"/>
          <p:cNvSpPr/>
          <p:nvPr/>
        </p:nvSpPr>
        <p:spPr>
          <a:xfrm>
            <a:off x="3671547" y="3310331"/>
            <a:ext cx="496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b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2"/>
          <p:cNvSpPr/>
          <p:nvPr/>
        </p:nvSpPr>
        <p:spPr>
          <a:xfrm>
            <a:off x="4629722" y="2753153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2"/>
          <p:cNvSpPr/>
          <p:nvPr/>
        </p:nvSpPr>
        <p:spPr>
          <a:xfrm>
            <a:off x="4635712" y="2878241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2"/>
          <p:cNvSpPr/>
          <p:nvPr/>
        </p:nvSpPr>
        <p:spPr>
          <a:xfrm>
            <a:off x="4629722" y="3253091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2"/>
          <p:cNvSpPr/>
          <p:nvPr/>
        </p:nvSpPr>
        <p:spPr>
          <a:xfrm>
            <a:off x="4635712" y="3378179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52"/>
          <p:cNvCxnSpPr/>
          <p:nvPr/>
        </p:nvCxnSpPr>
        <p:spPr>
          <a:xfrm>
            <a:off x="4244056" y="3467350"/>
            <a:ext cx="2634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1" name="Google Shape;451;p52"/>
          <p:cNvSpPr/>
          <p:nvPr/>
        </p:nvSpPr>
        <p:spPr>
          <a:xfrm rot="5400000">
            <a:off x="4455949" y="3415915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52"/>
          <p:cNvCxnSpPr/>
          <p:nvPr/>
        </p:nvCxnSpPr>
        <p:spPr>
          <a:xfrm>
            <a:off x="3379879" y="3467350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52"/>
          <p:cNvSpPr/>
          <p:nvPr/>
        </p:nvSpPr>
        <p:spPr>
          <a:xfrm rot="5400000">
            <a:off x="3526046" y="3415915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8F8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52"/>
          <p:cNvCxnSpPr/>
          <p:nvPr/>
        </p:nvCxnSpPr>
        <p:spPr>
          <a:xfrm>
            <a:off x="5251073" y="3467350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5" name="Google Shape;455;p52"/>
          <p:cNvSpPr/>
          <p:nvPr/>
        </p:nvSpPr>
        <p:spPr>
          <a:xfrm rot="5400000">
            <a:off x="5397241" y="3415915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2"/>
          <p:cNvSpPr/>
          <p:nvPr/>
        </p:nvSpPr>
        <p:spPr>
          <a:xfrm>
            <a:off x="4629722" y="3753029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2"/>
          <p:cNvSpPr/>
          <p:nvPr/>
        </p:nvSpPr>
        <p:spPr>
          <a:xfrm>
            <a:off x="4635712" y="3878117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52"/>
          <p:cNvCxnSpPr/>
          <p:nvPr/>
        </p:nvCxnSpPr>
        <p:spPr>
          <a:xfrm rot="-2700000">
            <a:off x="4227234" y="3126337"/>
            <a:ext cx="3071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52"/>
          <p:cNvSpPr/>
          <p:nvPr/>
        </p:nvSpPr>
        <p:spPr>
          <a:xfrm rot="2700000">
            <a:off x="4437601" y="2965930"/>
            <a:ext cx="102672" cy="102672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52"/>
          <p:cNvCxnSpPr/>
          <p:nvPr/>
        </p:nvCxnSpPr>
        <p:spPr>
          <a:xfrm rot="1978707">
            <a:off x="4232967" y="3772450"/>
            <a:ext cx="301475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1" name="Google Shape;461;p52"/>
          <p:cNvSpPr/>
          <p:nvPr/>
        </p:nvSpPr>
        <p:spPr>
          <a:xfrm rot="7385219">
            <a:off x="4457733" y="3804777"/>
            <a:ext cx="102764" cy="102764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/>
          <p:nvPr/>
        </p:nvSpPr>
        <p:spPr>
          <a:xfrm>
            <a:off x="1428393" y="510929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5 workflow design patterns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1712881" y="1515663"/>
            <a:ext cx="3599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7800"/>
                </a:solidFill>
                <a:latin typeface="Arial"/>
                <a:ea typeface="Arial"/>
                <a:cs typeface="Arial"/>
                <a:sym typeface="Arial"/>
              </a:rPr>
              <a:t>3. PARALLELIZATION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3"/>
          <p:cNvSpPr/>
          <p:nvPr/>
        </p:nvSpPr>
        <p:spPr>
          <a:xfrm>
            <a:off x="1712875" y="1861950"/>
            <a:ext cx="5759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Breaking down tasks and running multiple subtasks concurrently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24" y="493468"/>
            <a:ext cx="457086" cy="42851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3"/>
          <p:cNvSpPr/>
          <p:nvPr/>
        </p:nvSpPr>
        <p:spPr>
          <a:xfrm>
            <a:off x="2182232" y="3440927"/>
            <a:ext cx="5262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3"/>
          <p:cNvSpPr/>
          <p:nvPr/>
        </p:nvSpPr>
        <p:spPr>
          <a:xfrm>
            <a:off x="2313050" y="3603068"/>
            <a:ext cx="2643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3"/>
          <p:cNvSpPr/>
          <p:nvPr/>
        </p:nvSpPr>
        <p:spPr>
          <a:xfrm>
            <a:off x="5881770" y="3419501"/>
            <a:ext cx="5394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3"/>
          <p:cNvSpPr/>
          <p:nvPr/>
        </p:nvSpPr>
        <p:spPr>
          <a:xfrm>
            <a:off x="5988143" y="3581650"/>
            <a:ext cx="3333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3"/>
          <p:cNvSpPr/>
          <p:nvPr/>
        </p:nvSpPr>
        <p:spPr>
          <a:xfrm>
            <a:off x="3046410" y="3469495"/>
            <a:ext cx="508800" cy="392100"/>
          </a:xfrm>
          <a:prstGeom prst="rect">
            <a:avLst/>
          </a:prstGeom>
          <a:solidFill>
            <a:srgbClr val="00BFFF">
              <a:alpha val="34900"/>
            </a:srgbClr>
          </a:solidFill>
          <a:ln cap="flat" cmpd="sng" w="25400">
            <a:solidFill>
              <a:srgbClr val="00B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3"/>
          <p:cNvSpPr/>
          <p:nvPr/>
        </p:nvSpPr>
        <p:spPr>
          <a:xfrm>
            <a:off x="3068112" y="3613777"/>
            <a:ext cx="465300" cy="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Coordi-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49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nator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3"/>
          <p:cNvSpPr/>
          <p:nvPr/>
        </p:nvSpPr>
        <p:spPr>
          <a:xfrm>
            <a:off x="4974740" y="3469495"/>
            <a:ext cx="508800" cy="392100"/>
          </a:xfrm>
          <a:prstGeom prst="rect">
            <a:avLst/>
          </a:prstGeom>
          <a:solidFill>
            <a:srgbClr val="00BFFF">
              <a:alpha val="34900"/>
            </a:srgbClr>
          </a:solidFill>
          <a:ln cap="flat" cmpd="sng" w="25400">
            <a:solidFill>
              <a:srgbClr val="00B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3"/>
          <p:cNvSpPr/>
          <p:nvPr/>
        </p:nvSpPr>
        <p:spPr>
          <a:xfrm>
            <a:off x="4996442" y="3607360"/>
            <a:ext cx="465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Aggre-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49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gator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/>
          <p:nvPr/>
        </p:nvSpPr>
        <p:spPr>
          <a:xfrm>
            <a:off x="4010575" y="2969557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3"/>
          <p:cNvSpPr/>
          <p:nvPr/>
        </p:nvSpPr>
        <p:spPr>
          <a:xfrm>
            <a:off x="4016565" y="3094645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4010575" y="3469495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3"/>
          <p:cNvSpPr/>
          <p:nvPr/>
        </p:nvSpPr>
        <p:spPr>
          <a:xfrm>
            <a:off x="4016565" y="3594582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p53"/>
          <p:cNvCxnSpPr/>
          <p:nvPr/>
        </p:nvCxnSpPr>
        <p:spPr>
          <a:xfrm>
            <a:off x="3624909" y="3683754"/>
            <a:ext cx="2634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4" name="Google Shape;484;p53"/>
          <p:cNvSpPr/>
          <p:nvPr/>
        </p:nvSpPr>
        <p:spPr>
          <a:xfrm rot="5400000">
            <a:off x="3836801" y="3632319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53"/>
          <p:cNvCxnSpPr/>
          <p:nvPr/>
        </p:nvCxnSpPr>
        <p:spPr>
          <a:xfrm>
            <a:off x="4589074" y="3683754"/>
            <a:ext cx="2634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6" name="Google Shape;486;p53"/>
          <p:cNvSpPr/>
          <p:nvPr/>
        </p:nvSpPr>
        <p:spPr>
          <a:xfrm rot="5400000">
            <a:off x="4800966" y="3632319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7" name="Google Shape;487;p53"/>
          <p:cNvCxnSpPr/>
          <p:nvPr/>
        </p:nvCxnSpPr>
        <p:spPr>
          <a:xfrm>
            <a:off x="2760731" y="3683754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" name="Google Shape;488;p53"/>
          <p:cNvSpPr/>
          <p:nvPr/>
        </p:nvSpPr>
        <p:spPr>
          <a:xfrm rot="5400000">
            <a:off x="2906899" y="3632319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9" name="Google Shape;489;p53"/>
          <p:cNvCxnSpPr/>
          <p:nvPr/>
        </p:nvCxnSpPr>
        <p:spPr>
          <a:xfrm>
            <a:off x="5574665" y="3683754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0" name="Google Shape;490;p53"/>
          <p:cNvSpPr/>
          <p:nvPr/>
        </p:nvSpPr>
        <p:spPr>
          <a:xfrm rot="5400000">
            <a:off x="5720833" y="3632319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"/>
          <p:cNvSpPr/>
          <p:nvPr/>
        </p:nvSpPr>
        <p:spPr>
          <a:xfrm>
            <a:off x="4010575" y="3969433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3"/>
          <p:cNvSpPr/>
          <p:nvPr/>
        </p:nvSpPr>
        <p:spPr>
          <a:xfrm>
            <a:off x="4016565" y="4094521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53"/>
          <p:cNvCxnSpPr/>
          <p:nvPr/>
        </p:nvCxnSpPr>
        <p:spPr>
          <a:xfrm rot="-2700000">
            <a:off x="3608087" y="3342741"/>
            <a:ext cx="3071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4" name="Google Shape;494;p53"/>
          <p:cNvSpPr/>
          <p:nvPr/>
        </p:nvSpPr>
        <p:spPr>
          <a:xfrm rot="2700000">
            <a:off x="3818454" y="3182334"/>
            <a:ext cx="102672" cy="102672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53"/>
          <p:cNvCxnSpPr/>
          <p:nvPr/>
        </p:nvCxnSpPr>
        <p:spPr>
          <a:xfrm rot="-2700000">
            <a:off x="4572252" y="4014085"/>
            <a:ext cx="3071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6" name="Google Shape;496;p53"/>
          <p:cNvSpPr/>
          <p:nvPr/>
        </p:nvSpPr>
        <p:spPr>
          <a:xfrm rot="2700000">
            <a:off x="4782619" y="3853678"/>
            <a:ext cx="102672" cy="102672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p53"/>
          <p:cNvCxnSpPr/>
          <p:nvPr/>
        </p:nvCxnSpPr>
        <p:spPr>
          <a:xfrm rot="2220190">
            <a:off x="3606851" y="3999839"/>
            <a:ext cx="309541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8" name="Google Shape;498;p53"/>
          <p:cNvSpPr/>
          <p:nvPr/>
        </p:nvSpPr>
        <p:spPr>
          <a:xfrm rot="7616205">
            <a:off x="3832686" y="4043179"/>
            <a:ext cx="102840" cy="10284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9" name="Google Shape;499;p53"/>
          <p:cNvCxnSpPr/>
          <p:nvPr/>
        </p:nvCxnSpPr>
        <p:spPr>
          <a:xfrm rot="1978707">
            <a:off x="4556558" y="3346077"/>
            <a:ext cx="301475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p53"/>
          <p:cNvSpPr/>
          <p:nvPr/>
        </p:nvSpPr>
        <p:spPr>
          <a:xfrm rot="7385219">
            <a:off x="4781325" y="3378403"/>
            <a:ext cx="102764" cy="102764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4"/>
          <p:cNvSpPr/>
          <p:nvPr/>
        </p:nvSpPr>
        <p:spPr>
          <a:xfrm>
            <a:off x="1428393" y="510929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5 workflow design patterns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4"/>
          <p:cNvSpPr/>
          <p:nvPr/>
        </p:nvSpPr>
        <p:spPr>
          <a:xfrm>
            <a:off x="1902956" y="1339514"/>
            <a:ext cx="3599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7800"/>
                </a:solidFill>
                <a:latin typeface="Arial"/>
                <a:ea typeface="Arial"/>
                <a:cs typeface="Arial"/>
                <a:sym typeface="Arial"/>
              </a:rPr>
              <a:t>4. ORCHESTRATOR-WORKER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4"/>
          <p:cNvSpPr/>
          <p:nvPr/>
        </p:nvSpPr>
        <p:spPr>
          <a:xfrm>
            <a:off x="1902950" y="1685800"/>
            <a:ext cx="5337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Complex tasks are broken down dynamically and combined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24" y="493468"/>
            <a:ext cx="457086" cy="42851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4"/>
          <p:cNvSpPr/>
          <p:nvPr/>
        </p:nvSpPr>
        <p:spPr>
          <a:xfrm>
            <a:off x="2452532" y="3043127"/>
            <a:ext cx="5262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4"/>
          <p:cNvSpPr/>
          <p:nvPr/>
        </p:nvSpPr>
        <p:spPr>
          <a:xfrm>
            <a:off x="2583350" y="3205268"/>
            <a:ext cx="2643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4"/>
          <p:cNvSpPr/>
          <p:nvPr/>
        </p:nvSpPr>
        <p:spPr>
          <a:xfrm>
            <a:off x="6152070" y="3021701"/>
            <a:ext cx="5394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4"/>
          <p:cNvSpPr/>
          <p:nvPr/>
        </p:nvSpPr>
        <p:spPr>
          <a:xfrm>
            <a:off x="6244655" y="3190000"/>
            <a:ext cx="3717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4"/>
          <p:cNvSpPr/>
          <p:nvPr/>
        </p:nvSpPr>
        <p:spPr>
          <a:xfrm>
            <a:off x="3316710" y="3071695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4"/>
          <p:cNvSpPr/>
          <p:nvPr/>
        </p:nvSpPr>
        <p:spPr>
          <a:xfrm>
            <a:off x="3338412" y="3215977"/>
            <a:ext cx="465300" cy="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Orches-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49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trator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4"/>
          <p:cNvSpPr/>
          <p:nvPr/>
        </p:nvSpPr>
        <p:spPr>
          <a:xfrm>
            <a:off x="5245040" y="3071695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4"/>
          <p:cNvSpPr/>
          <p:nvPr/>
        </p:nvSpPr>
        <p:spPr>
          <a:xfrm>
            <a:off x="5266742" y="3214526"/>
            <a:ext cx="4653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Synthe-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493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sizer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4"/>
          <p:cNvSpPr/>
          <p:nvPr/>
        </p:nvSpPr>
        <p:spPr>
          <a:xfrm>
            <a:off x="4280875" y="2571757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4"/>
          <p:cNvSpPr/>
          <p:nvPr/>
        </p:nvSpPr>
        <p:spPr>
          <a:xfrm>
            <a:off x="4286865" y="2696845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4"/>
          <p:cNvSpPr/>
          <p:nvPr/>
        </p:nvSpPr>
        <p:spPr>
          <a:xfrm>
            <a:off x="4280875" y="3071695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4"/>
          <p:cNvSpPr/>
          <p:nvPr/>
        </p:nvSpPr>
        <p:spPr>
          <a:xfrm>
            <a:off x="4286865" y="3196783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p54"/>
          <p:cNvCxnSpPr/>
          <p:nvPr/>
        </p:nvCxnSpPr>
        <p:spPr>
          <a:xfrm>
            <a:off x="3895209" y="3285954"/>
            <a:ext cx="2634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3" name="Google Shape;523;p54"/>
          <p:cNvSpPr/>
          <p:nvPr/>
        </p:nvSpPr>
        <p:spPr>
          <a:xfrm rot="5400000">
            <a:off x="4107101" y="3234519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8F8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" name="Google Shape;524;p54"/>
          <p:cNvCxnSpPr/>
          <p:nvPr/>
        </p:nvCxnSpPr>
        <p:spPr>
          <a:xfrm>
            <a:off x="4859374" y="3285954"/>
            <a:ext cx="2634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54"/>
          <p:cNvSpPr/>
          <p:nvPr/>
        </p:nvSpPr>
        <p:spPr>
          <a:xfrm rot="5400000">
            <a:off x="5071266" y="3234519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6" name="Google Shape;526;p54"/>
          <p:cNvCxnSpPr/>
          <p:nvPr/>
        </p:nvCxnSpPr>
        <p:spPr>
          <a:xfrm>
            <a:off x="3031031" y="3285954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p54"/>
          <p:cNvSpPr/>
          <p:nvPr/>
        </p:nvSpPr>
        <p:spPr>
          <a:xfrm rot="5400000">
            <a:off x="3177199" y="3234519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54"/>
          <p:cNvCxnSpPr/>
          <p:nvPr/>
        </p:nvCxnSpPr>
        <p:spPr>
          <a:xfrm>
            <a:off x="5844965" y="3285954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9" name="Google Shape;529;p54"/>
          <p:cNvSpPr/>
          <p:nvPr/>
        </p:nvSpPr>
        <p:spPr>
          <a:xfrm rot="5400000">
            <a:off x="5991133" y="3234519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4"/>
          <p:cNvSpPr/>
          <p:nvPr/>
        </p:nvSpPr>
        <p:spPr>
          <a:xfrm>
            <a:off x="4280875" y="3571632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4"/>
          <p:cNvSpPr/>
          <p:nvPr/>
        </p:nvSpPr>
        <p:spPr>
          <a:xfrm>
            <a:off x="4286865" y="3696721"/>
            <a:ext cx="496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54"/>
          <p:cNvCxnSpPr/>
          <p:nvPr/>
        </p:nvCxnSpPr>
        <p:spPr>
          <a:xfrm rot="-2700000">
            <a:off x="3878387" y="2944941"/>
            <a:ext cx="3071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3" name="Google Shape;533;p54"/>
          <p:cNvSpPr/>
          <p:nvPr/>
        </p:nvSpPr>
        <p:spPr>
          <a:xfrm rot="2700000">
            <a:off x="4088754" y="2784534"/>
            <a:ext cx="102672" cy="102672"/>
          </a:xfrm>
          <a:prstGeom prst="triangle">
            <a:avLst>
              <a:gd fmla="val 50000" name="adj"/>
            </a:avLst>
          </a:prstGeom>
          <a:solidFill>
            <a:srgbClr val="F8F8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4"/>
          <p:cNvCxnSpPr/>
          <p:nvPr/>
        </p:nvCxnSpPr>
        <p:spPr>
          <a:xfrm rot="-2700000">
            <a:off x="4842552" y="3616285"/>
            <a:ext cx="3071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5" name="Google Shape;535;p54"/>
          <p:cNvSpPr/>
          <p:nvPr/>
        </p:nvSpPr>
        <p:spPr>
          <a:xfrm rot="2700000">
            <a:off x="5052919" y="3455878"/>
            <a:ext cx="102672" cy="102672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54"/>
          <p:cNvCxnSpPr/>
          <p:nvPr/>
        </p:nvCxnSpPr>
        <p:spPr>
          <a:xfrm rot="2220190">
            <a:off x="3877151" y="3602039"/>
            <a:ext cx="309541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7" name="Google Shape;537;p54"/>
          <p:cNvSpPr/>
          <p:nvPr/>
        </p:nvSpPr>
        <p:spPr>
          <a:xfrm rot="7616205">
            <a:off x="4102986" y="3645379"/>
            <a:ext cx="102840" cy="102840"/>
          </a:xfrm>
          <a:prstGeom prst="triangle">
            <a:avLst>
              <a:gd fmla="val 50000" name="adj"/>
            </a:avLst>
          </a:prstGeom>
          <a:solidFill>
            <a:srgbClr val="F8F8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54"/>
          <p:cNvCxnSpPr/>
          <p:nvPr/>
        </p:nvCxnSpPr>
        <p:spPr>
          <a:xfrm rot="1978707">
            <a:off x="4826858" y="2948277"/>
            <a:ext cx="301475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9" name="Google Shape;539;p54"/>
          <p:cNvSpPr/>
          <p:nvPr/>
        </p:nvSpPr>
        <p:spPr>
          <a:xfrm rot="7385219">
            <a:off x="5051625" y="2980603"/>
            <a:ext cx="102764" cy="102764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5"/>
          <p:cNvSpPr/>
          <p:nvPr/>
        </p:nvSpPr>
        <p:spPr>
          <a:xfrm>
            <a:off x="1428393" y="510929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5 workflow design patterns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5"/>
          <p:cNvSpPr/>
          <p:nvPr/>
        </p:nvSpPr>
        <p:spPr>
          <a:xfrm>
            <a:off x="2716106" y="1339989"/>
            <a:ext cx="3599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7800"/>
                </a:solidFill>
                <a:latin typeface="Arial"/>
                <a:ea typeface="Arial"/>
                <a:cs typeface="Arial"/>
                <a:sym typeface="Arial"/>
              </a:rPr>
              <a:t>5. EVALUATOR-OPTIMIZER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5"/>
          <p:cNvSpPr/>
          <p:nvPr/>
        </p:nvSpPr>
        <p:spPr>
          <a:xfrm>
            <a:off x="2716106" y="1686263"/>
            <a:ext cx="35997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LLM output is validated by another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424" y="493468"/>
            <a:ext cx="457086" cy="42851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5"/>
          <p:cNvSpPr/>
          <p:nvPr/>
        </p:nvSpPr>
        <p:spPr>
          <a:xfrm>
            <a:off x="2523388" y="2901012"/>
            <a:ext cx="5331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5"/>
          <p:cNvSpPr/>
          <p:nvPr/>
        </p:nvSpPr>
        <p:spPr>
          <a:xfrm>
            <a:off x="2653862" y="3063153"/>
            <a:ext cx="2721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5"/>
          <p:cNvSpPr/>
          <p:nvPr/>
        </p:nvSpPr>
        <p:spPr>
          <a:xfrm>
            <a:off x="5565865" y="2879586"/>
            <a:ext cx="5295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5"/>
          <p:cNvSpPr/>
          <p:nvPr/>
        </p:nvSpPr>
        <p:spPr>
          <a:xfrm>
            <a:off x="5666922" y="3041725"/>
            <a:ext cx="3462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5"/>
          <p:cNvSpPr/>
          <p:nvPr/>
        </p:nvSpPr>
        <p:spPr>
          <a:xfrm>
            <a:off x="3394707" y="2929579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5"/>
          <p:cNvSpPr/>
          <p:nvPr/>
        </p:nvSpPr>
        <p:spPr>
          <a:xfrm>
            <a:off x="3416409" y="3000378"/>
            <a:ext cx="4653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Gene-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49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rator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5"/>
          <p:cNvSpPr/>
          <p:nvPr/>
        </p:nvSpPr>
        <p:spPr>
          <a:xfrm>
            <a:off x="4544564" y="2929579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5"/>
          <p:cNvSpPr/>
          <p:nvPr/>
        </p:nvSpPr>
        <p:spPr>
          <a:xfrm>
            <a:off x="4566266" y="2991840"/>
            <a:ext cx="465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1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Evalua-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491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55"/>
          <p:cNvCxnSpPr/>
          <p:nvPr/>
        </p:nvCxnSpPr>
        <p:spPr>
          <a:xfrm>
            <a:off x="4063416" y="3008141"/>
            <a:ext cx="263400" cy="0"/>
          </a:xfrm>
          <a:prstGeom prst="straightConnector1">
            <a:avLst/>
          </a:prstGeom>
          <a:noFill/>
          <a:ln cap="flat" cmpd="sng" w="25400">
            <a:solidFill>
              <a:srgbClr val="F8F8F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8" name="Google Shape;558;p55"/>
          <p:cNvSpPr/>
          <p:nvPr/>
        </p:nvSpPr>
        <p:spPr>
          <a:xfrm rot="5400000">
            <a:off x="4275308" y="2956706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8F8F8"/>
          </a:solidFill>
          <a:ln cap="flat" cmpd="sng" w="952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9" name="Google Shape;559;p55"/>
          <p:cNvCxnSpPr/>
          <p:nvPr/>
        </p:nvCxnSpPr>
        <p:spPr>
          <a:xfrm>
            <a:off x="4116319" y="3286677"/>
            <a:ext cx="2634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0" name="Google Shape;560;p55"/>
          <p:cNvSpPr/>
          <p:nvPr/>
        </p:nvSpPr>
        <p:spPr>
          <a:xfrm rot="-5400000">
            <a:off x="4064884" y="323521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Google Shape;561;p55"/>
          <p:cNvCxnSpPr/>
          <p:nvPr/>
        </p:nvCxnSpPr>
        <p:spPr>
          <a:xfrm>
            <a:off x="3109028" y="3143838"/>
            <a:ext cx="197700" cy="0"/>
          </a:xfrm>
          <a:prstGeom prst="straightConnector1">
            <a:avLst/>
          </a:prstGeom>
          <a:noFill/>
          <a:ln cap="flat" cmpd="sng" w="254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2" name="Google Shape;562;p55"/>
          <p:cNvSpPr/>
          <p:nvPr/>
        </p:nvSpPr>
        <p:spPr>
          <a:xfrm rot="5400000">
            <a:off x="3255196" y="3092403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8F8F8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3" name="Google Shape;563;p55"/>
          <p:cNvCxnSpPr/>
          <p:nvPr/>
        </p:nvCxnSpPr>
        <p:spPr>
          <a:xfrm>
            <a:off x="5223050" y="3143838"/>
            <a:ext cx="197700" cy="0"/>
          </a:xfrm>
          <a:prstGeom prst="straightConnector1">
            <a:avLst/>
          </a:prstGeom>
          <a:noFill/>
          <a:ln cap="flat" cmpd="sng" w="254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4" name="Google Shape;564;p55"/>
          <p:cNvSpPr/>
          <p:nvPr/>
        </p:nvSpPr>
        <p:spPr>
          <a:xfrm rot="5400000">
            <a:off x="5369218" y="3092403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5"/>
          <p:cNvSpPr/>
          <p:nvPr/>
        </p:nvSpPr>
        <p:spPr>
          <a:xfrm>
            <a:off x="3970275" y="2782775"/>
            <a:ext cx="508800" cy="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oboto Slab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Solution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5"/>
          <p:cNvSpPr/>
          <p:nvPr/>
        </p:nvSpPr>
        <p:spPr>
          <a:xfrm>
            <a:off x="5123075" y="3261300"/>
            <a:ext cx="508800" cy="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oboto Slab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Accepted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/>
          <p:nvPr/>
        </p:nvSpPr>
        <p:spPr>
          <a:xfrm>
            <a:off x="4001775" y="3389850"/>
            <a:ext cx="636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oboto Slab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Rejected with feedback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6"/>
          <p:cNvSpPr/>
          <p:nvPr/>
        </p:nvSpPr>
        <p:spPr>
          <a:xfrm>
            <a:off x="1428393" y="510929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By contrast, Agents: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6"/>
          <p:cNvSpPr/>
          <p:nvPr/>
        </p:nvSpPr>
        <p:spPr>
          <a:xfrm>
            <a:off x="685628" y="1241865"/>
            <a:ext cx="3599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1. Open-ended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6"/>
          <p:cNvSpPr/>
          <p:nvPr/>
        </p:nvSpPr>
        <p:spPr>
          <a:xfrm>
            <a:off x="685628" y="1677524"/>
            <a:ext cx="3063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2. Feedback loops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6"/>
          <p:cNvSpPr/>
          <p:nvPr/>
        </p:nvSpPr>
        <p:spPr>
          <a:xfrm>
            <a:off x="685628" y="2120327"/>
            <a:ext cx="3322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3. No fixed path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90" y="465567"/>
            <a:ext cx="485653" cy="47851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6"/>
          <p:cNvSpPr/>
          <p:nvPr/>
        </p:nvSpPr>
        <p:spPr>
          <a:xfrm>
            <a:off x="2629629" y="3117013"/>
            <a:ext cx="9567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6"/>
          <p:cNvSpPr/>
          <p:nvPr/>
        </p:nvSpPr>
        <p:spPr>
          <a:xfrm>
            <a:off x="2738923" y="3279154"/>
            <a:ext cx="738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6"/>
          <p:cNvSpPr/>
          <p:nvPr/>
        </p:nvSpPr>
        <p:spPr>
          <a:xfrm>
            <a:off x="5036471" y="3117013"/>
            <a:ext cx="1219800" cy="486600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6"/>
          <p:cNvSpPr/>
          <p:nvPr/>
        </p:nvSpPr>
        <p:spPr>
          <a:xfrm>
            <a:off x="5039000" y="3279150"/>
            <a:ext cx="12198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6"/>
          <p:cNvSpPr/>
          <p:nvPr/>
        </p:nvSpPr>
        <p:spPr>
          <a:xfrm>
            <a:off x="3922324" y="3145580"/>
            <a:ext cx="508800" cy="392100"/>
          </a:xfrm>
          <a:prstGeom prst="rect">
            <a:avLst/>
          </a:prstGeom>
          <a:solidFill>
            <a:srgbClr val="FFD700">
              <a:alpha val="34900"/>
            </a:srgbClr>
          </a:solidFill>
          <a:ln cap="flat" cmpd="sng" w="254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6"/>
          <p:cNvSpPr/>
          <p:nvPr/>
        </p:nvSpPr>
        <p:spPr>
          <a:xfrm>
            <a:off x="3944027" y="3202820"/>
            <a:ext cx="4653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LLM Call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6"/>
          <p:cNvSpPr/>
          <p:nvPr/>
        </p:nvSpPr>
        <p:spPr>
          <a:xfrm>
            <a:off x="3922324" y="3888344"/>
            <a:ext cx="508800" cy="392100"/>
          </a:xfrm>
          <a:prstGeom prst="rect">
            <a:avLst/>
          </a:prstGeom>
          <a:solidFill>
            <a:srgbClr val="00BFFF">
              <a:alpha val="34900"/>
            </a:srgbClr>
          </a:solidFill>
          <a:ln cap="flat" cmpd="sng" w="25400">
            <a:solidFill>
              <a:srgbClr val="00B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6"/>
          <p:cNvSpPr/>
          <p:nvPr/>
        </p:nvSpPr>
        <p:spPr>
          <a:xfrm>
            <a:off x="3944027" y="4013433"/>
            <a:ext cx="4653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9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p56"/>
          <p:cNvCxnSpPr/>
          <p:nvPr/>
        </p:nvCxnSpPr>
        <p:spPr>
          <a:xfrm>
            <a:off x="4579385" y="3224142"/>
            <a:ext cx="263400" cy="0"/>
          </a:xfrm>
          <a:prstGeom prst="straightConnector1">
            <a:avLst/>
          </a:prstGeom>
          <a:noFill/>
          <a:ln cap="flat" cmpd="sng" w="25400">
            <a:solidFill>
              <a:srgbClr val="F8F8F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7" name="Google Shape;587;p56"/>
          <p:cNvSpPr/>
          <p:nvPr/>
        </p:nvSpPr>
        <p:spPr>
          <a:xfrm rot="5400000">
            <a:off x="4791277" y="3172707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6"/>
          <p:cNvCxnSpPr/>
          <p:nvPr/>
        </p:nvCxnSpPr>
        <p:spPr>
          <a:xfrm>
            <a:off x="3636646" y="3359839"/>
            <a:ext cx="1977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56"/>
          <p:cNvSpPr/>
          <p:nvPr/>
        </p:nvSpPr>
        <p:spPr>
          <a:xfrm rot="5400000">
            <a:off x="3782813" y="3308405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6"/>
          <p:cNvSpPr/>
          <p:nvPr/>
        </p:nvSpPr>
        <p:spPr>
          <a:xfrm>
            <a:off x="4529391" y="2998780"/>
            <a:ext cx="401100" cy="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oboto Slab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Action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6"/>
          <p:cNvSpPr/>
          <p:nvPr/>
        </p:nvSpPr>
        <p:spPr>
          <a:xfrm>
            <a:off x="4493400" y="3570125"/>
            <a:ext cx="603300" cy="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oboto Slab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Feedback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56"/>
          <p:cNvCxnSpPr/>
          <p:nvPr/>
        </p:nvCxnSpPr>
        <p:spPr>
          <a:xfrm>
            <a:off x="4615385" y="3438400"/>
            <a:ext cx="2634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3" name="Google Shape;593;p56"/>
          <p:cNvSpPr/>
          <p:nvPr/>
        </p:nvSpPr>
        <p:spPr>
          <a:xfrm rot="-5400000">
            <a:off x="4563950" y="3386936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56"/>
          <p:cNvCxnSpPr/>
          <p:nvPr/>
        </p:nvCxnSpPr>
        <p:spPr>
          <a:xfrm rot="5400000">
            <a:off x="4070147" y="3717359"/>
            <a:ext cx="1851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p56"/>
          <p:cNvSpPr/>
          <p:nvPr/>
        </p:nvSpPr>
        <p:spPr>
          <a:xfrm rot="10800000">
            <a:off x="4111232" y="3758318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7"/>
          <p:cNvSpPr/>
          <p:nvPr/>
        </p:nvSpPr>
        <p:spPr>
          <a:xfrm>
            <a:off x="428518" y="43951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CrewAI c</a:t>
            </a: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ore concepts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492799" y="1308150"/>
            <a:ext cx="7370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000"/>
              <a:buFont typeface="Roboto Slab"/>
              <a:buNone/>
            </a:pPr>
            <a:r>
              <a:rPr b="1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Agent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: an autonomous unit, with an LLM, a role, a goal, a backstory, memory, tools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492806" y="1925925"/>
            <a:ext cx="7980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000"/>
              <a:buFont typeface="Roboto Slab"/>
              <a:buNone/>
            </a:pP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Task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: a specific assignment to be carried out, with a description, expected output, agent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7"/>
          <p:cNvSpPr/>
          <p:nvPr/>
        </p:nvSpPr>
        <p:spPr>
          <a:xfrm>
            <a:off x="492805" y="2543700"/>
            <a:ext cx="7256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00BFFF"/>
              </a:buClr>
              <a:buSzPts val="1000"/>
              <a:buFont typeface="Roboto Slab"/>
              <a:buNone/>
            </a:pPr>
            <a:r>
              <a:rPr b="1" i="0" lang="en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Crew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: a team of </a:t>
            </a:r>
            <a:r>
              <a:rPr b="1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Agents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and </a:t>
            </a: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Tasks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; either:</a:t>
            </a:r>
            <a:b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Sequential: run tasks in order they are defined</a:t>
            </a:r>
            <a:b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Hierarchical: use a Manager LLM to assign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7"/>
          <p:cNvSpPr/>
          <p:nvPr/>
        </p:nvSpPr>
        <p:spPr>
          <a:xfrm>
            <a:off x="492800" y="3657850"/>
            <a:ext cx="55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1" lang="en" sz="12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Lightweight, but somewhat more opinionated than OpenAI Agents SDK - more terminology, more prescriptive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57"/>
          <p:cNvCxnSpPr/>
          <p:nvPr/>
        </p:nvCxnSpPr>
        <p:spPr>
          <a:xfrm>
            <a:off x="492796" y="3371007"/>
            <a:ext cx="2902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7" name="Google Shape;607;p57"/>
          <p:cNvCxnSpPr/>
          <p:nvPr/>
        </p:nvCxnSpPr>
        <p:spPr>
          <a:xfrm>
            <a:off x="819675" y="2860100"/>
            <a:ext cx="0" cy="480000"/>
          </a:xfrm>
          <a:prstGeom prst="straightConnector1">
            <a:avLst/>
          </a:prstGeom>
          <a:noFill/>
          <a:ln cap="flat" cmpd="sng" w="762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/>
          <p:nvPr/>
        </p:nvSpPr>
        <p:spPr>
          <a:xfrm>
            <a:off x="428518" y="43951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Five Steps to a Crew AI project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8"/>
          <p:cNvSpPr/>
          <p:nvPr/>
        </p:nvSpPr>
        <p:spPr>
          <a:xfrm>
            <a:off x="935601" y="1339156"/>
            <a:ext cx="3651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Create the project with:</a:t>
            </a:r>
            <a:b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crewai create crew my_project</a:t>
            </a:r>
            <a:endParaRPr b="1" i="0" sz="1700" u="none" cap="none" strike="noStrike">
              <a:solidFill>
                <a:schemeClr val="dk1"/>
              </a:solidFill>
            </a:endParaRPr>
          </a:p>
        </p:txBody>
      </p:sp>
      <p:sp>
        <p:nvSpPr>
          <p:cNvPr id="615" name="Google Shape;615;p58"/>
          <p:cNvSpPr/>
          <p:nvPr/>
        </p:nvSpPr>
        <p:spPr>
          <a:xfrm>
            <a:off x="935605" y="2136341"/>
            <a:ext cx="5320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Fill in the config yaml files to define the </a:t>
            </a:r>
            <a:r>
              <a:rPr b="1" i="0" lang="en" sz="13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Agents</a:t>
            </a: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and </a:t>
            </a:r>
            <a:r>
              <a:rPr b="1" i="0" lang="en" sz="13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Tasks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8"/>
          <p:cNvSpPr/>
          <p:nvPr/>
        </p:nvSpPr>
        <p:spPr>
          <a:xfrm>
            <a:off x="935606" y="2798068"/>
            <a:ext cx="7253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Complete the crew.py module to create the </a:t>
            </a:r>
            <a:r>
              <a:rPr b="1" i="0" lang="en" sz="13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Agents</a:t>
            </a: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</a:t>
            </a:r>
            <a:r>
              <a:rPr b="1" i="0" lang="en" sz="13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Tasks</a:t>
            </a: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and </a:t>
            </a:r>
            <a:r>
              <a:rPr b="1" i="0" lang="en" sz="13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Crew</a:t>
            </a: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referencing the config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8"/>
          <p:cNvSpPr/>
          <p:nvPr/>
        </p:nvSpPr>
        <p:spPr>
          <a:xfrm>
            <a:off x="935601" y="3436370"/>
            <a:ext cx="41094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Update main.py to set any inputs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8"/>
          <p:cNvSpPr/>
          <p:nvPr/>
        </p:nvSpPr>
        <p:spPr>
          <a:xfrm>
            <a:off x="935601" y="3977097"/>
            <a:ext cx="410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Run with:</a:t>
            </a:r>
            <a:b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crewai run</a:t>
            </a:r>
            <a:endParaRPr b="1" i="0" sz="1700" u="none" cap="none" strike="noStrike">
              <a:solidFill>
                <a:schemeClr val="dk1"/>
              </a:solidFill>
            </a:endParaRPr>
          </a:p>
        </p:txBody>
      </p:sp>
      <p:pic>
        <p:nvPicPr>
          <p:cNvPr id="619" name="Google Shape;61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224" y="1425269"/>
            <a:ext cx="128555" cy="33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326" y="2074964"/>
            <a:ext cx="235685" cy="33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906" y="2735818"/>
            <a:ext cx="228543" cy="33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166" y="3391093"/>
            <a:ext cx="264253" cy="33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619" y="4046369"/>
            <a:ext cx="228543" cy="33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9"/>
          <p:cNvSpPr/>
          <p:nvPr/>
        </p:nvSpPr>
        <p:spPr>
          <a:xfrm>
            <a:off x="428518" y="43951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Giving coding skills to an Agent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9"/>
          <p:cNvSpPr/>
          <p:nvPr/>
        </p:nvSpPr>
        <p:spPr>
          <a:xfrm>
            <a:off x="428523" y="1398150"/>
            <a:ext cx="7924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It's </a:t>
            </a: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hard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and it's </a:t>
            </a: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complex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but you can have an Agent in Crew that has the ability to write code, execute it securely isolated in a Docker container, and investigate the results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9"/>
          <p:cNvSpPr/>
          <p:nvPr/>
        </p:nvSpPr>
        <p:spPr>
          <a:xfrm>
            <a:off x="446551" y="2171050"/>
            <a:ext cx="31932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000"/>
              <a:buFont typeface="Roboto Slab"/>
              <a:buNone/>
            </a:pPr>
            <a:r>
              <a:rPr b="1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Except it's not.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9"/>
          <p:cNvSpPr/>
          <p:nvPr/>
        </p:nvSpPr>
        <p:spPr>
          <a:xfrm>
            <a:off x="446546" y="4197975"/>
            <a:ext cx="42807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These are often described as Coder Agents.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9"/>
          <p:cNvSpPr/>
          <p:nvPr/>
        </p:nvSpPr>
        <p:spPr>
          <a:xfrm>
            <a:off x="446553" y="2578250"/>
            <a:ext cx="3456000" cy="1314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7B83"/>
              </a:buClr>
              <a:buSzPts val="900"/>
              <a:buFont typeface="Courier"/>
              <a:buNone/>
            </a:pPr>
            <a:r>
              <a:rPr b="1" i="0" lang="en" sz="1200" u="none" cap="none" strike="noStrike">
                <a:solidFill>
                  <a:srgbClr val="657B83"/>
                </a:solidFill>
                <a:latin typeface="Courier"/>
                <a:ea typeface="Courier"/>
                <a:cs typeface="Courier"/>
                <a:sym typeface="Courier"/>
              </a:rPr>
              <a:t>Agent(</a:t>
            </a:r>
            <a:br>
              <a:rPr b="1" i="0" lang="en" sz="1200" u="none" cap="none" strike="noStrike">
                <a:solidFill>
                  <a:srgbClr val="657B83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1" i="0" lang="en" sz="1200" u="none" cap="none" strike="noStrike">
                <a:solidFill>
                  <a:srgbClr val="657B83"/>
                </a:solidFill>
                <a:latin typeface="Courier"/>
                <a:ea typeface="Courier"/>
                <a:cs typeface="Courier"/>
                <a:sym typeface="Courier"/>
              </a:rPr>
              <a:t>   allow_code_execution=</a:t>
            </a:r>
            <a:r>
              <a:rPr b="1" i="0" lang="en" sz="1200" u="none" cap="none" strike="noStrike">
                <a:solidFill>
                  <a:srgbClr val="2AA198"/>
                </a:solidFill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b="1" i="0" lang="en" sz="1200" u="none" cap="none" strike="noStrike">
                <a:solidFill>
                  <a:srgbClr val="657B83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br>
              <a:rPr b="1" i="0" lang="en" sz="1200" u="none" cap="none" strike="noStrike">
                <a:solidFill>
                  <a:srgbClr val="657B83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1" i="0" lang="en" sz="1200" u="none" cap="none" strike="noStrike">
                <a:solidFill>
                  <a:srgbClr val="657B83"/>
                </a:solidFill>
                <a:latin typeface="Courier"/>
                <a:ea typeface="Courier"/>
                <a:cs typeface="Courier"/>
                <a:sym typeface="Courier"/>
              </a:rPr>
              <a:t>   code_execution_mode=</a:t>
            </a:r>
            <a:r>
              <a:rPr b="1" i="0" lang="en" sz="1200" u="none" cap="none" strike="noStrike">
                <a:solidFill>
                  <a:srgbClr val="2AA198"/>
                </a:solidFill>
                <a:latin typeface="Courier"/>
                <a:ea typeface="Courier"/>
                <a:cs typeface="Courier"/>
                <a:sym typeface="Courier"/>
              </a:rPr>
              <a:t>"safe"</a:t>
            </a:r>
            <a:br>
              <a:rPr b="1" i="0" lang="en" sz="1200" u="none" cap="none" strike="noStrike">
                <a:solidFill>
                  <a:srgbClr val="657B83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1" i="0" lang="en" sz="1200" u="none" cap="none" strike="noStrike">
                <a:solidFill>
                  <a:srgbClr val="657B83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1" i="0" sz="17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0"/>
          <p:cNvSpPr/>
          <p:nvPr/>
        </p:nvSpPr>
        <p:spPr>
          <a:xfrm>
            <a:off x="428518" y="439510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Engineering Team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0"/>
          <p:cNvSpPr/>
          <p:nvPr/>
        </p:nvSpPr>
        <p:spPr>
          <a:xfrm>
            <a:off x="5330297" y="1621907"/>
            <a:ext cx="30834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Engineering Lead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0"/>
          <p:cNvSpPr/>
          <p:nvPr/>
        </p:nvSpPr>
        <p:spPr>
          <a:xfrm>
            <a:off x="5330297" y="2286109"/>
            <a:ext cx="31932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Backend Engineer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0"/>
          <p:cNvSpPr/>
          <p:nvPr/>
        </p:nvSpPr>
        <p:spPr>
          <a:xfrm>
            <a:off x="5330297" y="2921744"/>
            <a:ext cx="34701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Frontend Engineer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0"/>
          <p:cNvSpPr/>
          <p:nvPr/>
        </p:nvSpPr>
        <p:spPr>
          <a:xfrm>
            <a:off x="5330297" y="3643082"/>
            <a:ext cx="34701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Test Engineer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751" y="1554671"/>
            <a:ext cx="414234" cy="45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9068" y="2209945"/>
            <a:ext cx="371382" cy="45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810" y="2865222"/>
            <a:ext cx="335672" cy="45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9287" y="3526077"/>
            <a:ext cx="271395" cy="43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526" y="962745"/>
            <a:ext cx="3762399" cy="37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"/>
          <p:cNvSpPr txBox="1"/>
          <p:nvPr/>
        </p:nvSpPr>
        <p:spPr>
          <a:xfrm>
            <a:off x="582225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1: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Defining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4" name="Google Shape;654;p61"/>
          <p:cNvPicPr preferRelativeResize="0"/>
          <p:nvPr/>
        </p:nvPicPr>
        <p:blipFill rotWithShape="1">
          <a:blip r:embed="rId3">
            <a:alphaModFix/>
          </a:blip>
          <a:srcRect b="0" l="11706" r="10143" t="0"/>
          <a:stretch/>
        </p:blipFill>
        <p:spPr>
          <a:xfrm>
            <a:off x="582225" y="981475"/>
            <a:ext cx="2408951" cy="22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288" y="981475"/>
            <a:ext cx="2243551" cy="22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950" y="981475"/>
            <a:ext cx="2243551" cy="22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1"/>
          <p:cNvSpPr txBox="1"/>
          <p:nvPr/>
        </p:nvSpPr>
        <p:spPr>
          <a:xfrm>
            <a:off x="3387300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2: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800"/>
                </a:solidFill>
              </a:rPr>
              <a:t>Designing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8" name="Google Shape;658;p61"/>
          <p:cNvSpPr txBox="1"/>
          <p:nvPr/>
        </p:nvSpPr>
        <p:spPr>
          <a:xfrm>
            <a:off x="6026950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3: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700"/>
                </a:solidFill>
              </a:rPr>
              <a:t>Developing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9" name="Google Shape;659;p61"/>
          <p:cNvSpPr txBox="1"/>
          <p:nvPr/>
        </p:nvSpPr>
        <p:spPr>
          <a:xfrm>
            <a:off x="582225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1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Deep Research</a:t>
            </a:r>
            <a:endParaRPr b="1">
              <a:solidFill>
                <a:srgbClr val="00B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OpenAI Agents SDK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0" name="Google Shape;660;p61"/>
          <p:cNvSpPr txBox="1"/>
          <p:nvPr/>
        </p:nvSpPr>
        <p:spPr>
          <a:xfrm>
            <a:off x="3387300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2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800"/>
                </a:solidFill>
              </a:rPr>
              <a:t>Engineering Team</a:t>
            </a:r>
            <a:endParaRPr b="1">
              <a:solidFill>
                <a:srgbClr val="FF78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CrewAI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1" name="Google Shape;661;p61"/>
          <p:cNvSpPr txBox="1"/>
          <p:nvPr/>
        </p:nvSpPr>
        <p:spPr>
          <a:xfrm>
            <a:off x="6026950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3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700"/>
                </a:solidFill>
              </a:rPr>
              <a:t>Autonomous Traders</a:t>
            </a:r>
            <a:endParaRPr b="1">
              <a:solidFill>
                <a:srgbClr val="FFD7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MCP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2" name="Google Shape;66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300" y="4058175"/>
            <a:ext cx="928250" cy="9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0137" y="4230425"/>
            <a:ext cx="583726" cy="5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7450" y="4188300"/>
            <a:ext cx="668000" cy="6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582225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1: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Defining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3">
            <a:alphaModFix/>
          </a:blip>
          <a:srcRect b="0" l="11706" r="10143" t="0"/>
          <a:stretch/>
        </p:blipFill>
        <p:spPr>
          <a:xfrm>
            <a:off x="582225" y="981475"/>
            <a:ext cx="2408951" cy="22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288" y="981475"/>
            <a:ext cx="2243551" cy="22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950" y="981475"/>
            <a:ext cx="2243551" cy="22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/>
        </p:nvSpPr>
        <p:spPr>
          <a:xfrm>
            <a:off x="3387300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2: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800"/>
                </a:solidFill>
              </a:rPr>
              <a:t>Designing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6026950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3: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700"/>
                </a:solidFill>
              </a:rPr>
              <a:t>Developing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582225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1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Deep Research</a:t>
            </a:r>
            <a:endParaRPr b="1">
              <a:solidFill>
                <a:srgbClr val="00B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OpenAI Agents SDK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3387300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2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800"/>
                </a:solidFill>
              </a:rPr>
              <a:t>Engineering Team</a:t>
            </a:r>
            <a:endParaRPr b="1">
              <a:solidFill>
                <a:srgbClr val="FF78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CrewAI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6026950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3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700"/>
                </a:solidFill>
              </a:rPr>
              <a:t>Autonomous Traders</a:t>
            </a:r>
            <a:endParaRPr b="1">
              <a:solidFill>
                <a:srgbClr val="FFD7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MCP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300" y="4058175"/>
            <a:ext cx="928250" cy="9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0137" y="4230425"/>
            <a:ext cx="583726" cy="5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7450" y="4188300"/>
            <a:ext cx="668000" cy="6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2"/>
          <p:cNvSpPr txBox="1"/>
          <p:nvPr/>
        </p:nvSpPr>
        <p:spPr>
          <a:xfrm>
            <a:off x="582225" y="683275"/>
            <a:ext cx="240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Module 3: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D700"/>
                </a:solidFill>
              </a:rPr>
              <a:t>Developing</a:t>
            </a:r>
            <a:r>
              <a:rPr lang="en" sz="2800">
                <a:solidFill>
                  <a:schemeClr val="lt1"/>
                </a:solidFill>
              </a:rPr>
              <a:t> Agents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670" name="Google Shape;670;p62"/>
          <p:cNvSpPr txBox="1"/>
          <p:nvPr/>
        </p:nvSpPr>
        <p:spPr>
          <a:xfrm>
            <a:off x="582225" y="3698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Module 3 Coding:</a:t>
            </a:r>
            <a:endParaRPr i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700"/>
                </a:solidFill>
              </a:rPr>
              <a:t>Autonomous Traders</a:t>
            </a:r>
            <a:endParaRPr b="1">
              <a:solidFill>
                <a:srgbClr val="FFD7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MCP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1" name="Google Shape;6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499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3"/>
          <p:cNvSpPr/>
          <p:nvPr/>
        </p:nvSpPr>
        <p:spPr>
          <a:xfrm>
            <a:off x="211094" y="364900"/>
            <a:ext cx="1577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And now!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3"/>
          <p:cNvSpPr/>
          <p:nvPr/>
        </p:nvSpPr>
        <p:spPr>
          <a:xfrm>
            <a:off x="233200" y="1197750"/>
            <a:ext cx="16449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6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Introducing the</a:t>
            </a:r>
            <a:br>
              <a:rPr b="0" i="0" lang="en" sz="16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600">
              <a:solidFill>
                <a:srgbClr val="FFD7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1" i="0" lang="en" sz="20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M</a:t>
            </a:r>
            <a:r>
              <a:rPr b="0" i="0" lang="en" sz="16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odel</a:t>
            </a:r>
            <a:endParaRPr sz="1600">
              <a:solidFill>
                <a:srgbClr val="FFD7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1" i="0" lang="en" sz="20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C</a:t>
            </a:r>
            <a:r>
              <a:rPr b="0" i="0" lang="en" sz="16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ontext</a:t>
            </a:r>
            <a:endParaRPr sz="1600">
              <a:solidFill>
                <a:srgbClr val="FFD7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1" i="0" lang="en" sz="20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P</a:t>
            </a:r>
            <a:r>
              <a:rPr b="0" i="0" lang="en" sz="16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rotocol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.png" id="679" name="Google Shape;679;p63"/>
          <p:cNvPicPr preferRelativeResize="0"/>
          <p:nvPr/>
        </p:nvPicPr>
        <p:blipFill rotWithShape="1">
          <a:blip r:embed="rId3">
            <a:alphaModFix/>
          </a:blip>
          <a:srcRect b="0" l="5923" r="1372" t="0"/>
          <a:stretch/>
        </p:blipFill>
        <p:spPr>
          <a:xfrm>
            <a:off x="2230600" y="0"/>
            <a:ext cx="69134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4"/>
          <p:cNvSpPr/>
          <p:nvPr/>
        </p:nvSpPr>
        <p:spPr>
          <a:xfrm>
            <a:off x="599925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4"/>
          <p:cNvSpPr/>
          <p:nvPr/>
        </p:nvSpPr>
        <p:spPr>
          <a:xfrm>
            <a:off x="1038118" y="1152981"/>
            <a:ext cx="3695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7800"/>
                </a:solidFill>
                <a:latin typeface="Arial"/>
                <a:ea typeface="Arial"/>
                <a:cs typeface="Arial"/>
                <a:sym typeface="Arial"/>
              </a:rPr>
              <a:t>What it's not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4"/>
          <p:cNvSpPr/>
          <p:nvPr/>
        </p:nvSpPr>
        <p:spPr>
          <a:xfrm>
            <a:off x="1038118" y="3092534"/>
            <a:ext cx="3695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What it is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4"/>
          <p:cNvSpPr/>
          <p:nvPr/>
        </p:nvSpPr>
        <p:spPr>
          <a:xfrm>
            <a:off x="1352364" y="1613247"/>
            <a:ext cx="51771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 framework for building agents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4"/>
          <p:cNvSpPr/>
          <p:nvPr/>
        </p:nvSpPr>
        <p:spPr>
          <a:xfrm>
            <a:off x="1352364" y="2070333"/>
            <a:ext cx="4937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 fundamental change to how agents work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4"/>
          <p:cNvSpPr/>
          <p:nvPr/>
        </p:nvSpPr>
        <p:spPr>
          <a:xfrm>
            <a:off x="1352364" y="2527418"/>
            <a:ext cx="4937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 way to code agents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4"/>
          <p:cNvSpPr/>
          <p:nvPr/>
        </p:nvSpPr>
        <p:spPr>
          <a:xfrm>
            <a:off x="1352364" y="3555861"/>
            <a:ext cx="4937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 protocol - a standard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4"/>
          <p:cNvSpPr/>
          <p:nvPr/>
        </p:nvSpPr>
        <p:spPr>
          <a:xfrm>
            <a:off x="1352364" y="4012947"/>
            <a:ext cx="4901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 simple way to integrate tools, resources, prompts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4"/>
          <p:cNvSpPr/>
          <p:nvPr/>
        </p:nvSpPr>
        <p:spPr>
          <a:xfrm>
            <a:off x="1352364" y="4470032"/>
            <a:ext cx="4674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"A USB-C port for AI applications"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64"/>
          <p:cNvCxnSpPr/>
          <p:nvPr/>
        </p:nvCxnSpPr>
        <p:spPr>
          <a:xfrm rot="5400000">
            <a:off x="496952" y="2229603"/>
            <a:ext cx="1204800" cy="0"/>
          </a:xfrm>
          <a:prstGeom prst="straightConnector1">
            <a:avLst/>
          </a:prstGeom>
          <a:noFill/>
          <a:ln cap="flat" cmpd="sng" w="76200">
            <a:solidFill>
              <a:srgbClr val="FF78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5" name="Google Shape;695;p64"/>
          <p:cNvCxnSpPr/>
          <p:nvPr/>
        </p:nvCxnSpPr>
        <p:spPr>
          <a:xfrm rot="5400000">
            <a:off x="499995" y="4187666"/>
            <a:ext cx="1204800" cy="0"/>
          </a:xfrm>
          <a:prstGeom prst="straightConnector1">
            <a:avLst/>
          </a:prstGeom>
          <a:noFill/>
          <a:ln cap="flat" cmpd="sng" w="762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5"/>
          <p:cNvSpPr/>
          <p:nvPr/>
        </p:nvSpPr>
        <p:spPr>
          <a:xfrm>
            <a:off x="599925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5"/>
          <p:cNvSpPr/>
          <p:nvPr/>
        </p:nvSpPr>
        <p:spPr>
          <a:xfrm>
            <a:off x="580918" y="1152981"/>
            <a:ext cx="3695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7800"/>
                </a:solidFill>
                <a:latin typeface="Arial"/>
                <a:ea typeface="Arial"/>
                <a:cs typeface="Arial"/>
                <a:sym typeface="Arial"/>
              </a:rPr>
              <a:t>Reasons not to be excited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65"/>
          <p:cNvSpPr/>
          <p:nvPr/>
        </p:nvSpPr>
        <p:spPr>
          <a:xfrm>
            <a:off x="580918" y="3092534"/>
            <a:ext cx="3695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Reasons to be excited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5"/>
          <p:cNvSpPr/>
          <p:nvPr/>
        </p:nvSpPr>
        <p:spPr>
          <a:xfrm>
            <a:off x="895164" y="1613247"/>
            <a:ext cx="51771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It’s just a standard, it’s not tools themselves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5"/>
          <p:cNvSpPr/>
          <p:nvPr/>
        </p:nvSpPr>
        <p:spPr>
          <a:xfrm>
            <a:off x="895164" y="2070333"/>
            <a:ext cx="4937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LangChain already has a big Tools ecosystem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5"/>
          <p:cNvSpPr/>
          <p:nvPr/>
        </p:nvSpPr>
        <p:spPr>
          <a:xfrm>
            <a:off x="895164" y="2527418"/>
            <a:ext cx="4937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You can already make any function into a Tool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5"/>
          <p:cNvSpPr/>
          <p:nvPr/>
        </p:nvSpPr>
        <p:spPr>
          <a:xfrm>
            <a:off x="895164" y="3555861"/>
            <a:ext cx="4937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Makes it frictionless to integrate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5"/>
          <p:cNvSpPr/>
          <p:nvPr/>
        </p:nvSpPr>
        <p:spPr>
          <a:xfrm>
            <a:off x="895164" y="4012947"/>
            <a:ext cx="4901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It's taking off! Exploding ecosystem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5"/>
          <p:cNvSpPr/>
          <p:nvPr/>
        </p:nvSpPr>
        <p:spPr>
          <a:xfrm>
            <a:off x="895164" y="4470032"/>
            <a:ext cx="4674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HTML was just a standard, too 😏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65"/>
          <p:cNvCxnSpPr/>
          <p:nvPr/>
        </p:nvCxnSpPr>
        <p:spPr>
          <a:xfrm rot="5400000">
            <a:off x="39752" y="2229603"/>
            <a:ext cx="1204800" cy="0"/>
          </a:xfrm>
          <a:prstGeom prst="straightConnector1">
            <a:avLst/>
          </a:prstGeom>
          <a:noFill/>
          <a:ln cap="flat" cmpd="sng" w="76200">
            <a:solidFill>
              <a:srgbClr val="FF78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1" name="Google Shape;711;p65"/>
          <p:cNvCxnSpPr/>
          <p:nvPr/>
        </p:nvCxnSpPr>
        <p:spPr>
          <a:xfrm rot="5400000">
            <a:off x="42795" y="4141132"/>
            <a:ext cx="1204800" cy="0"/>
          </a:xfrm>
          <a:prstGeom prst="straightConnector1">
            <a:avLst/>
          </a:prstGeom>
          <a:noFill/>
          <a:ln cap="flat" cmpd="sng" w="762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6"/>
          <p:cNvSpPr/>
          <p:nvPr/>
        </p:nvSpPr>
        <p:spPr>
          <a:xfrm>
            <a:off x="599925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MCP Core Concepts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6"/>
          <p:cNvSpPr/>
          <p:nvPr/>
        </p:nvSpPr>
        <p:spPr>
          <a:xfrm>
            <a:off x="1419118" y="1202975"/>
            <a:ext cx="3695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Three Components: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6"/>
          <p:cNvSpPr/>
          <p:nvPr/>
        </p:nvSpPr>
        <p:spPr>
          <a:xfrm>
            <a:off x="1419118" y="3309854"/>
            <a:ext cx="3695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1757000" y="1750950"/>
            <a:ext cx="60027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00BFFF"/>
              </a:buClr>
              <a:buSzPts val="1000"/>
              <a:buFont typeface="Roboto Slab"/>
              <a:buNone/>
            </a:pPr>
            <a:r>
              <a:rPr b="1" i="0" lang="en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Host</a:t>
            </a:r>
            <a:r>
              <a:rPr b="0" i="0" lang="en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is an LLM app like Claude or our Agent architecture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1526250" y="3793550"/>
            <a:ext cx="69432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Google Maps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is an </a:t>
            </a:r>
            <a:r>
              <a:rPr b="1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MCP Server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with geolocation tools (</a:t>
            </a:r>
            <a:r>
              <a:rPr lang="en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see here</a:t>
            </a: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)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1526250" y="4132799"/>
            <a:ext cx="6002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You can configure </a:t>
            </a:r>
            <a:r>
              <a:rPr b="1" i="0" lang="en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Claude Desktop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(the host) to run an </a:t>
            </a:r>
            <a:r>
              <a:rPr b="1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MCP Client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that then launches the </a:t>
            </a: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Google Maps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MCP Server on your computer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1757000" y="2136616"/>
            <a:ext cx="62073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000"/>
              <a:buFont typeface="Roboto Slab"/>
              <a:buNone/>
            </a:pPr>
            <a:r>
              <a:rPr b="0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MCP Client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lives inside Host and connects 1:1 to MCP Server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1757000" y="2522284"/>
            <a:ext cx="55011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0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MCP Server</a:t>
            </a:r>
            <a:r>
              <a:rPr b="0" i="0" lang="en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provides tools, context and prompts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66"/>
          <p:cNvCxnSpPr/>
          <p:nvPr/>
        </p:nvCxnSpPr>
        <p:spPr>
          <a:xfrm rot="5400000">
            <a:off x="877952" y="2279597"/>
            <a:ext cx="12048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7"/>
          <p:cNvSpPr/>
          <p:nvPr/>
        </p:nvSpPr>
        <p:spPr>
          <a:xfrm>
            <a:off x="599925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Architecture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7"/>
          <p:cNvSpPr/>
          <p:nvPr/>
        </p:nvSpPr>
        <p:spPr>
          <a:xfrm>
            <a:off x="1167045" y="1174561"/>
            <a:ext cx="2372100" cy="3361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7"/>
          <p:cNvSpPr/>
          <p:nvPr/>
        </p:nvSpPr>
        <p:spPr>
          <a:xfrm>
            <a:off x="1288458" y="1738776"/>
            <a:ext cx="2154900" cy="1298400"/>
          </a:xfrm>
          <a:prstGeom prst="rect">
            <a:avLst/>
          </a:prstGeom>
          <a:solidFill>
            <a:srgbClr val="00BFFF">
              <a:alpha val="34900"/>
            </a:srgbClr>
          </a:solidFill>
          <a:ln cap="flat" cmpd="sng" w="25400">
            <a:solidFill>
              <a:srgbClr val="00B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7"/>
          <p:cNvSpPr/>
          <p:nvPr/>
        </p:nvSpPr>
        <p:spPr>
          <a:xfrm>
            <a:off x="3652449" y="1174561"/>
            <a:ext cx="1272000" cy="1862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7"/>
          <p:cNvSpPr/>
          <p:nvPr/>
        </p:nvSpPr>
        <p:spPr>
          <a:xfrm>
            <a:off x="1309885" y="1342732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Your computer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7"/>
          <p:cNvSpPr/>
          <p:nvPr/>
        </p:nvSpPr>
        <p:spPr>
          <a:xfrm>
            <a:off x="1538428" y="1835528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Host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7"/>
          <p:cNvSpPr/>
          <p:nvPr/>
        </p:nvSpPr>
        <p:spPr>
          <a:xfrm>
            <a:off x="3838140" y="1342732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7"/>
          <p:cNvSpPr/>
          <p:nvPr/>
        </p:nvSpPr>
        <p:spPr>
          <a:xfrm>
            <a:off x="1474151" y="2267282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7"/>
          <p:cNvSpPr/>
          <p:nvPr/>
        </p:nvSpPr>
        <p:spPr>
          <a:xfrm>
            <a:off x="1445583" y="3360002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2088358" y="3360002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7"/>
          <p:cNvSpPr/>
          <p:nvPr/>
        </p:nvSpPr>
        <p:spPr>
          <a:xfrm>
            <a:off x="3845282" y="2288707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7"/>
          <p:cNvSpPr/>
          <p:nvPr/>
        </p:nvSpPr>
        <p:spPr>
          <a:xfrm>
            <a:off x="2088358" y="2267282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7"/>
          <p:cNvSpPr/>
          <p:nvPr/>
        </p:nvSpPr>
        <p:spPr>
          <a:xfrm>
            <a:off x="2716851" y="2267282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7"/>
          <p:cNvSpPr/>
          <p:nvPr/>
        </p:nvSpPr>
        <p:spPr>
          <a:xfrm>
            <a:off x="1576326" y="2416700"/>
            <a:ext cx="37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1547748" y="3509425"/>
            <a:ext cx="359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2190522" y="3509425"/>
            <a:ext cx="37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940027" y="2438125"/>
            <a:ext cx="37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2190522" y="2416700"/>
            <a:ext cx="37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2819026" y="2416700"/>
            <a:ext cx="359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0" name="Google Shape;750;p67"/>
          <p:cNvCxnSpPr/>
          <p:nvPr/>
        </p:nvCxnSpPr>
        <p:spPr>
          <a:xfrm rot="5400000">
            <a:off x="1486694" y="3120276"/>
            <a:ext cx="4794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1" name="Google Shape;751;p67"/>
          <p:cNvSpPr/>
          <p:nvPr/>
        </p:nvSpPr>
        <p:spPr>
          <a:xfrm>
            <a:off x="1674959" y="2829141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7"/>
          <p:cNvSpPr/>
          <p:nvPr/>
        </p:nvSpPr>
        <p:spPr>
          <a:xfrm rot="10800000">
            <a:off x="1674929" y="3308537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3" name="Google Shape;753;p67"/>
          <p:cNvCxnSpPr/>
          <p:nvPr/>
        </p:nvCxnSpPr>
        <p:spPr>
          <a:xfrm rot="5400000">
            <a:off x="2127196" y="3092622"/>
            <a:ext cx="4794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4" name="Google Shape;754;p67"/>
          <p:cNvSpPr/>
          <p:nvPr/>
        </p:nvSpPr>
        <p:spPr>
          <a:xfrm>
            <a:off x="2315460" y="2801487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7"/>
          <p:cNvSpPr/>
          <p:nvPr/>
        </p:nvSpPr>
        <p:spPr>
          <a:xfrm rot="10800000">
            <a:off x="2315430" y="3280883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6" name="Google Shape;756;p67"/>
          <p:cNvCxnSpPr/>
          <p:nvPr/>
        </p:nvCxnSpPr>
        <p:spPr>
          <a:xfrm>
            <a:off x="3279614" y="2570778"/>
            <a:ext cx="5658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7" name="Google Shape;757;p67"/>
          <p:cNvSpPr/>
          <p:nvPr/>
        </p:nvSpPr>
        <p:spPr>
          <a:xfrm rot="-5400000">
            <a:off x="3228180" y="2519313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7"/>
          <p:cNvSpPr/>
          <p:nvPr/>
        </p:nvSpPr>
        <p:spPr>
          <a:xfrm rot="5400000">
            <a:off x="3793817" y="2519343"/>
            <a:ext cx="102900" cy="1029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7"/>
          <p:cNvSpPr/>
          <p:nvPr/>
        </p:nvSpPr>
        <p:spPr>
          <a:xfrm>
            <a:off x="3657681" y="3123400"/>
            <a:ext cx="1272000" cy="1419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7"/>
          <p:cNvSpPr/>
          <p:nvPr/>
        </p:nvSpPr>
        <p:spPr>
          <a:xfrm>
            <a:off x="3793376" y="3213009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67"/>
          <p:cNvSpPr/>
          <p:nvPr/>
        </p:nvSpPr>
        <p:spPr>
          <a:xfrm>
            <a:off x="3850512" y="3559060"/>
            <a:ext cx="527700" cy="3714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7"/>
          <p:cNvSpPr/>
          <p:nvPr/>
        </p:nvSpPr>
        <p:spPr>
          <a:xfrm>
            <a:off x="3981252" y="3658489"/>
            <a:ext cx="2661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API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3" name="Google Shape;763;p67"/>
          <p:cNvCxnSpPr/>
          <p:nvPr/>
        </p:nvCxnSpPr>
        <p:spPr>
          <a:xfrm>
            <a:off x="2657804" y="3751893"/>
            <a:ext cx="1192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4" name="Google Shape;764;p67"/>
          <p:cNvSpPr/>
          <p:nvPr/>
        </p:nvSpPr>
        <p:spPr>
          <a:xfrm rot="-5400000">
            <a:off x="2606369" y="370042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8F8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7"/>
          <p:cNvSpPr/>
          <p:nvPr/>
        </p:nvSpPr>
        <p:spPr>
          <a:xfrm rot="5400000">
            <a:off x="3799047" y="370045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F8F8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7"/>
          <p:cNvSpPr/>
          <p:nvPr/>
        </p:nvSpPr>
        <p:spPr>
          <a:xfrm>
            <a:off x="5223996" y="1184225"/>
            <a:ext cx="3232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1"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Common misconception:</a:t>
            </a:r>
            <a:endParaRPr b="1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MCP Servers run remotely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t/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t/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t/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t/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t/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1" lang="en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Most common reality: </a:t>
            </a:r>
            <a:endParaRPr b="1">
              <a:solidFill>
                <a:srgbClr val="00B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Download open-source MCP Server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Run locally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8"/>
          <p:cNvSpPr/>
          <p:nvPr/>
        </p:nvSpPr>
        <p:spPr>
          <a:xfrm>
            <a:off x="599925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Architecture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8"/>
          <p:cNvSpPr/>
          <p:nvPr/>
        </p:nvSpPr>
        <p:spPr>
          <a:xfrm>
            <a:off x="292820" y="1256986"/>
            <a:ext cx="2372100" cy="33612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8"/>
          <p:cNvSpPr/>
          <p:nvPr/>
        </p:nvSpPr>
        <p:spPr>
          <a:xfrm>
            <a:off x="2778226" y="1256986"/>
            <a:ext cx="1272000" cy="18627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8"/>
          <p:cNvSpPr/>
          <p:nvPr/>
        </p:nvSpPr>
        <p:spPr>
          <a:xfrm>
            <a:off x="2778226" y="3199600"/>
            <a:ext cx="1272000" cy="1419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8"/>
          <p:cNvSpPr/>
          <p:nvPr/>
        </p:nvSpPr>
        <p:spPr>
          <a:xfrm>
            <a:off x="435660" y="1425157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Your computer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8"/>
          <p:cNvSpPr/>
          <p:nvPr/>
        </p:nvSpPr>
        <p:spPr>
          <a:xfrm>
            <a:off x="664203" y="1917953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Host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68"/>
          <p:cNvSpPr/>
          <p:nvPr/>
        </p:nvSpPr>
        <p:spPr>
          <a:xfrm>
            <a:off x="2963915" y="1425157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8"/>
          <p:cNvSpPr/>
          <p:nvPr/>
        </p:nvSpPr>
        <p:spPr>
          <a:xfrm>
            <a:off x="2913921" y="3289209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68"/>
          <p:cNvSpPr/>
          <p:nvPr/>
        </p:nvSpPr>
        <p:spPr>
          <a:xfrm>
            <a:off x="414233" y="1821201"/>
            <a:ext cx="2154900" cy="1298400"/>
          </a:xfrm>
          <a:prstGeom prst="rect">
            <a:avLst/>
          </a:prstGeom>
          <a:solidFill>
            <a:srgbClr val="00BFFF">
              <a:alpha val="34900"/>
            </a:srgbClr>
          </a:solidFill>
          <a:ln cap="flat" cmpd="sng" w="25400">
            <a:solidFill>
              <a:srgbClr val="00B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8"/>
          <p:cNvSpPr/>
          <p:nvPr/>
        </p:nvSpPr>
        <p:spPr>
          <a:xfrm>
            <a:off x="599926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8"/>
          <p:cNvSpPr/>
          <p:nvPr/>
        </p:nvSpPr>
        <p:spPr>
          <a:xfrm>
            <a:off x="571358" y="3442427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8"/>
          <p:cNvSpPr/>
          <p:nvPr/>
        </p:nvSpPr>
        <p:spPr>
          <a:xfrm>
            <a:off x="1214133" y="3442427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8"/>
          <p:cNvSpPr/>
          <p:nvPr/>
        </p:nvSpPr>
        <p:spPr>
          <a:xfrm>
            <a:off x="2971057" y="2371132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8"/>
          <p:cNvSpPr/>
          <p:nvPr/>
        </p:nvSpPr>
        <p:spPr>
          <a:xfrm>
            <a:off x="1214133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8"/>
          <p:cNvSpPr/>
          <p:nvPr/>
        </p:nvSpPr>
        <p:spPr>
          <a:xfrm>
            <a:off x="1842629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8"/>
          <p:cNvSpPr/>
          <p:nvPr/>
        </p:nvSpPr>
        <p:spPr>
          <a:xfrm>
            <a:off x="702097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8"/>
          <p:cNvSpPr/>
          <p:nvPr/>
        </p:nvSpPr>
        <p:spPr>
          <a:xfrm>
            <a:off x="673529" y="359185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8"/>
          <p:cNvSpPr/>
          <p:nvPr/>
        </p:nvSpPr>
        <p:spPr>
          <a:xfrm>
            <a:off x="1316306" y="359185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8"/>
          <p:cNvSpPr/>
          <p:nvPr/>
        </p:nvSpPr>
        <p:spPr>
          <a:xfrm>
            <a:off x="3101797" y="2520555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8"/>
          <p:cNvSpPr/>
          <p:nvPr/>
        </p:nvSpPr>
        <p:spPr>
          <a:xfrm>
            <a:off x="2971057" y="3635260"/>
            <a:ext cx="527700" cy="3714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8"/>
          <p:cNvSpPr/>
          <p:nvPr/>
        </p:nvSpPr>
        <p:spPr>
          <a:xfrm>
            <a:off x="3101797" y="3734689"/>
            <a:ext cx="2661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API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8"/>
          <p:cNvSpPr/>
          <p:nvPr/>
        </p:nvSpPr>
        <p:spPr>
          <a:xfrm>
            <a:off x="1316306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8"/>
          <p:cNvSpPr/>
          <p:nvPr/>
        </p:nvSpPr>
        <p:spPr>
          <a:xfrm>
            <a:off x="1944799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5" name="Google Shape;795;p68"/>
          <p:cNvCxnSpPr/>
          <p:nvPr/>
        </p:nvCxnSpPr>
        <p:spPr>
          <a:xfrm rot="5400000">
            <a:off x="612469" y="3202701"/>
            <a:ext cx="479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6" name="Google Shape;796;p68"/>
          <p:cNvSpPr/>
          <p:nvPr/>
        </p:nvSpPr>
        <p:spPr>
          <a:xfrm>
            <a:off x="800734" y="2911566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8"/>
          <p:cNvSpPr/>
          <p:nvPr/>
        </p:nvSpPr>
        <p:spPr>
          <a:xfrm rot="10800000">
            <a:off x="800704" y="339096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8" name="Google Shape;798;p68"/>
          <p:cNvCxnSpPr/>
          <p:nvPr/>
        </p:nvCxnSpPr>
        <p:spPr>
          <a:xfrm rot="5400000">
            <a:off x="1252971" y="3175047"/>
            <a:ext cx="479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9" name="Google Shape;799;p68"/>
          <p:cNvSpPr/>
          <p:nvPr/>
        </p:nvSpPr>
        <p:spPr>
          <a:xfrm>
            <a:off x="1441235" y="288391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8"/>
          <p:cNvSpPr/>
          <p:nvPr/>
        </p:nvSpPr>
        <p:spPr>
          <a:xfrm rot="10800000">
            <a:off x="1441205" y="336330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1" name="Google Shape;801;p68"/>
          <p:cNvCxnSpPr/>
          <p:nvPr/>
        </p:nvCxnSpPr>
        <p:spPr>
          <a:xfrm>
            <a:off x="2405390" y="2653203"/>
            <a:ext cx="565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2" name="Google Shape;802;p68"/>
          <p:cNvSpPr/>
          <p:nvPr/>
        </p:nvSpPr>
        <p:spPr>
          <a:xfrm rot="-5400000">
            <a:off x="2353955" y="260173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8"/>
          <p:cNvSpPr/>
          <p:nvPr/>
        </p:nvSpPr>
        <p:spPr>
          <a:xfrm rot="5400000">
            <a:off x="2919592" y="260176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4" name="Google Shape;804;p68"/>
          <p:cNvCxnSpPr/>
          <p:nvPr/>
        </p:nvCxnSpPr>
        <p:spPr>
          <a:xfrm>
            <a:off x="1778349" y="3828093"/>
            <a:ext cx="1192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5" name="Google Shape;805;p68"/>
          <p:cNvSpPr/>
          <p:nvPr/>
        </p:nvSpPr>
        <p:spPr>
          <a:xfrm rot="-5400000">
            <a:off x="1726914" y="377662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8"/>
          <p:cNvSpPr/>
          <p:nvPr/>
        </p:nvSpPr>
        <p:spPr>
          <a:xfrm rot="5400000">
            <a:off x="2919592" y="377665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9"/>
          <p:cNvSpPr/>
          <p:nvPr/>
        </p:nvSpPr>
        <p:spPr>
          <a:xfrm>
            <a:off x="599925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MCP Servers most often run on your box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9"/>
          <p:cNvSpPr/>
          <p:nvPr/>
        </p:nvSpPr>
        <p:spPr>
          <a:xfrm>
            <a:off x="599925" y="896484"/>
            <a:ext cx="8141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Slab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Download open-source MCP Servers, run them locally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9"/>
          <p:cNvSpPr/>
          <p:nvPr/>
        </p:nvSpPr>
        <p:spPr>
          <a:xfrm>
            <a:off x="292822" y="1256986"/>
            <a:ext cx="2372100" cy="33612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9"/>
          <p:cNvSpPr/>
          <p:nvPr/>
        </p:nvSpPr>
        <p:spPr>
          <a:xfrm>
            <a:off x="2778224" y="1256986"/>
            <a:ext cx="1272000" cy="18627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9"/>
          <p:cNvSpPr/>
          <p:nvPr/>
        </p:nvSpPr>
        <p:spPr>
          <a:xfrm>
            <a:off x="2778224" y="3199600"/>
            <a:ext cx="1272000" cy="1419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9"/>
          <p:cNvSpPr/>
          <p:nvPr/>
        </p:nvSpPr>
        <p:spPr>
          <a:xfrm>
            <a:off x="435660" y="1425157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Your computer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9"/>
          <p:cNvSpPr/>
          <p:nvPr/>
        </p:nvSpPr>
        <p:spPr>
          <a:xfrm>
            <a:off x="664203" y="1917953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Host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9"/>
          <p:cNvSpPr/>
          <p:nvPr/>
        </p:nvSpPr>
        <p:spPr>
          <a:xfrm>
            <a:off x="2963915" y="1425157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9"/>
          <p:cNvSpPr/>
          <p:nvPr/>
        </p:nvSpPr>
        <p:spPr>
          <a:xfrm>
            <a:off x="2913921" y="3289209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9"/>
          <p:cNvSpPr/>
          <p:nvPr/>
        </p:nvSpPr>
        <p:spPr>
          <a:xfrm>
            <a:off x="414233" y="1821201"/>
            <a:ext cx="2154900" cy="1298400"/>
          </a:xfrm>
          <a:prstGeom prst="rect">
            <a:avLst/>
          </a:prstGeom>
          <a:solidFill>
            <a:srgbClr val="00BFFF">
              <a:alpha val="34900"/>
            </a:srgbClr>
          </a:solidFill>
          <a:ln cap="flat" cmpd="sng" w="25400">
            <a:solidFill>
              <a:srgbClr val="00B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9"/>
          <p:cNvSpPr/>
          <p:nvPr/>
        </p:nvSpPr>
        <p:spPr>
          <a:xfrm>
            <a:off x="599924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9"/>
          <p:cNvSpPr/>
          <p:nvPr/>
        </p:nvSpPr>
        <p:spPr>
          <a:xfrm>
            <a:off x="571356" y="3442427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9"/>
          <p:cNvSpPr/>
          <p:nvPr/>
        </p:nvSpPr>
        <p:spPr>
          <a:xfrm>
            <a:off x="1214135" y="3442427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9"/>
          <p:cNvSpPr/>
          <p:nvPr/>
        </p:nvSpPr>
        <p:spPr>
          <a:xfrm>
            <a:off x="2971058" y="2371132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9"/>
          <p:cNvSpPr/>
          <p:nvPr/>
        </p:nvSpPr>
        <p:spPr>
          <a:xfrm>
            <a:off x="1214135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9"/>
          <p:cNvSpPr/>
          <p:nvPr/>
        </p:nvSpPr>
        <p:spPr>
          <a:xfrm>
            <a:off x="1842626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9"/>
          <p:cNvSpPr/>
          <p:nvPr/>
        </p:nvSpPr>
        <p:spPr>
          <a:xfrm>
            <a:off x="702097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9"/>
          <p:cNvSpPr/>
          <p:nvPr/>
        </p:nvSpPr>
        <p:spPr>
          <a:xfrm>
            <a:off x="673529" y="359185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9"/>
          <p:cNvSpPr/>
          <p:nvPr/>
        </p:nvSpPr>
        <p:spPr>
          <a:xfrm>
            <a:off x="1316306" y="359185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9"/>
          <p:cNvSpPr/>
          <p:nvPr/>
        </p:nvSpPr>
        <p:spPr>
          <a:xfrm>
            <a:off x="3101797" y="2520555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69"/>
          <p:cNvSpPr/>
          <p:nvPr/>
        </p:nvSpPr>
        <p:spPr>
          <a:xfrm>
            <a:off x="2971058" y="3635260"/>
            <a:ext cx="527700" cy="3714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9"/>
          <p:cNvSpPr/>
          <p:nvPr/>
        </p:nvSpPr>
        <p:spPr>
          <a:xfrm>
            <a:off x="3101797" y="3734689"/>
            <a:ext cx="2661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API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9"/>
          <p:cNvSpPr/>
          <p:nvPr/>
        </p:nvSpPr>
        <p:spPr>
          <a:xfrm>
            <a:off x="1316306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9"/>
          <p:cNvSpPr/>
          <p:nvPr/>
        </p:nvSpPr>
        <p:spPr>
          <a:xfrm>
            <a:off x="1944799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69"/>
          <p:cNvCxnSpPr/>
          <p:nvPr/>
        </p:nvCxnSpPr>
        <p:spPr>
          <a:xfrm rot="5400000">
            <a:off x="612469" y="3202701"/>
            <a:ext cx="479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7" name="Google Shape;837;p69"/>
          <p:cNvSpPr/>
          <p:nvPr/>
        </p:nvSpPr>
        <p:spPr>
          <a:xfrm>
            <a:off x="800734" y="2911566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9"/>
          <p:cNvSpPr/>
          <p:nvPr/>
        </p:nvSpPr>
        <p:spPr>
          <a:xfrm rot="10800000">
            <a:off x="800704" y="339096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9" name="Google Shape;839;p69"/>
          <p:cNvCxnSpPr/>
          <p:nvPr/>
        </p:nvCxnSpPr>
        <p:spPr>
          <a:xfrm rot="5400000">
            <a:off x="1252971" y="3175047"/>
            <a:ext cx="479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0" name="Google Shape;840;p69"/>
          <p:cNvSpPr/>
          <p:nvPr/>
        </p:nvSpPr>
        <p:spPr>
          <a:xfrm>
            <a:off x="1441235" y="288391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9"/>
          <p:cNvSpPr/>
          <p:nvPr/>
        </p:nvSpPr>
        <p:spPr>
          <a:xfrm rot="10800000">
            <a:off x="1441205" y="336330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2" name="Google Shape;842;p69"/>
          <p:cNvCxnSpPr/>
          <p:nvPr/>
        </p:nvCxnSpPr>
        <p:spPr>
          <a:xfrm>
            <a:off x="2405390" y="2653203"/>
            <a:ext cx="565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3" name="Google Shape;843;p69"/>
          <p:cNvSpPr/>
          <p:nvPr/>
        </p:nvSpPr>
        <p:spPr>
          <a:xfrm rot="-5400000">
            <a:off x="2353955" y="260173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9"/>
          <p:cNvSpPr/>
          <p:nvPr/>
        </p:nvSpPr>
        <p:spPr>
          <a:xfrm rot="5400000">
            <a:off x="2919592" y="260176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5" name="Google Shape;845;p69"/>
          <p:cNvCxnSpPr/>
          <p:nvPr/>
        </p:nvCxnSpPr>
        <p:spPr>
          <a:xfrm>
            <a:off x="1778349" y="3828093"/>
            <a:ext cx="1192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6" name="Google Shape;846;p69"/>
          <p:cNvSpPr/>
          <p:nvPr/>
        </p:nvSpPr>
        <p:spPr>
          <a:xfrm rot="-5400000">
            <a:off x="1726914" y="377662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9"/>
          <p:cNvSpPr/>
          <p:nvPr/>
        </p:nvSpPr>
        <p:spPr>
          <a:xfrm rot="5400000">
            <a:off x="2919592" y="377665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0"/>
          <p:cNvSpPr/>
          <p:nvPr/>
        </p:nvSpPr>
        <p:spPr>
          <a:xfrm>
            <a:off x="599925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Two "Transport" mechanisms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70"/>
          <p:cNvSpPr/>
          <p:nvPr/>
        </p:nvSpPr>
        <p:spPr>
          <a:xfrm>
            <a:off x="599925" y="903012"/>
            <a:ext cx="81411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Stdio spawns a process and communicates via standard input/output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70"/>
          <p:cNvSpPr/>
          <p:nvPr/>
        </p:nvSpPr>
        <p:spPr>
          <a:xfrm>
            <a:off x="292822" y="1256986"/>
            <a:ext cx="2372100" cy="33612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0"/>
          <p:cNvSpPr/>
          <p:nvPr/>
        </p:nvSpPr>
        <p:spPr>
          <a:xfrm>
            <a:off x="2778224" y="1256986"/>
            <a:ext cx="1272000" cy="18627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0"/>
          <p:cNvSpPr/>
          <p:nvPr/>
        </p:nvSpPr>
        <p:spPr>
          <a:xfrm>
            <a:off x="2778224" y="3199600"/>
            <a:ext cx="1272000" cy="1419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0"/>
          <p:cNvSpPr/>
          <p:nvPr/>
        </p:nvSpPr>
        <p:spPr>
          <a:xfrm>
            <a:off x="435660" y="1425157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Your computer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0"/>
          <p:cNvSpPr/>
          <p:nvPr/>
        </p:nvSpPr>
        <p:spPr>
          <a:xfrm>
            <a:off x="664203" y="1917953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Host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70"/>
          <p:cNvSpPr/>
          <p:nvPr/>
        </p:nvSpPr>
        <p:spPr>
          <a:xfrm>
            <a:off x="2963915" y="1425157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70"/>
          <p:cNvSpPr/>
          <p:nvPr/>
        </p:nvSpPr>
        <p:spPr>
          <a:xfrm>
            <a:off x="2913921" y="3289209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70"/>
          <p:cNvSpPr/>
          <p:nvPr/>
        </p:nvSpPr>
        <p:spPr>
          <a:xfrm>
            <a:off x="414233" y="1821201"/>
            <a:ext cx="2154900" cy="1298400"/>
          </a:xfrm>
          <a:prstGeom prst="rect">
            <a:avLst/>
          </a:prstGeom>
          <a:solidFill>
            <a:srgbClr val="00BFFF">
              <a:alpha val="34900"/>
            </a:srgbClr>
          </a:solidFill>
          <a:ln cap="flat" cmpd="sng" w="25400">
            <a:solidFill>
              <a:srgbClr val="00B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0"/>
          <p:cNvSpPr/>
          <p:nvPr/>
        </p:nvSpPr>
        <p:spPr>
          <a:xfrm>
            <a:off x="599924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0"/>
          <p:cNvSpPr/>
          <p:nvPr/>
        </p:nvSpPr>
        <p:spPr>
          <a:xfrm>
            <a:off x="571356" y="3442427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70"/>
          <p:cNvSpPr/>
          <p:nvPr/>
        </p:nvSpPr>
        <p:spPr>
          <a:xfrm>
            <a:off x="1214135" y="3442427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0"/>
          <p:cNvSpPr/>
          <p:nvPr/>
        </p:nvSpPr>
        <p:spPr>
          <a:xfrm>
            <a:off x="2971058" y="2371132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70"/>
          <p:cNvSpPr/>
          <p:nvPr/>
        </p:nvSpPr>
        <p:spPr>
          <a:xfrm>
            <a:off x="1214135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0"/>
          <p:cNvSpPr/>
          <p:nvPr/>
        </p:nvSpPr>
        <p:spPr>
          <a:xfrm>
            <a:off x="1842626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70"/>
          <p:cNvSpPr/>
          <p:nvPr/>
        </p:nvSpPr>
        <p:spPr>
          <a:xfrm>
            <a:off x="702097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70"/>
          <p:cNvSpPr/>
          <p:nvPr/>
        </p:nvSpPr>
        <p:spPr>
          <a:xfrm>
            <a:off x="673529" y="359185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70"/>
          <p:cNvSpPr/>
          <p:nvPr/>
        </p:nvSpPr>
        <p:spPr>
          <a:xfrm>
            <a:off x="1316306" y="359185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70"/>
          <p:cNvSpPr/>
          <p:nvPr/>
        </p:nvSpPr>
        <p:spPr>
          <a:xfrm>
            <a:off x="3101797" y="2520555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0"/>
          <p:cNvSpPr/>
          <p:nvPr/>
        </p:nvSpPr>
        <p:spPr>
          <a:xfrm>
            <a:off x="2971058" y="3635260"/>
            <a:ext cx="527700" cy="3714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0"/>
          <p:cNvSpPr/>
          <p:nvPr/>
        </p:nvSpPr>
        <p:spPr>
          <a:xfrm>
            <a:off x="3101797" y="3734689"/>
            <a:ext cx="2661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API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0"/>
          <p:cNvSpPr/>
          <p:nvPr/>
        </p:nvSpPr>
        <p:spPr>
          <a:xfrm>
            <a:off x="1316306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70"/>
          <p:cNvSpPr/>
          <p:nvPr/>
        </p:nvSpPr>
        <p:spPr>
          <a:xfrm>
            <a:off x="1944799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7" name="Google Shape;877;p70"/>
          <p:cNvCxnSpPr/>
          <p:nvPr/>
        </p:nvCxnSpPr>
        <p:spPr>
          <a:xfrm rot="5400000">
            <a:off x="612469" y="3202701"/>
            <a:ext cx="479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8" name="Google Shape;878;p70"/>
          <p:cNvSpPr/>
          <p:nvPr/>
        </p:nvSpPr>
        <p:spPr>
          <a:xfrm>
            <a:off x="800734" y="2911566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70"/>
          <p:cNvSpPr/>
          <p:nvPr/>
        </p:nvSpPr>
        <p:spPr>
          <a:xfrm rot="10800000">
            <a:off x="800704" y="339096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0" name="Google Shape;880;p70"/>
          <p:cNvCxnSpPr/>
          <p:nvPr/>
        </p:nvCxnSpPr>
        <p:spPr>
          <a:xfrm rot="5400000">
            <a:off x="1252971" y="3175047"/>
            <a:ext cx="479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1" name="Google Shape;881;p70"/>
          <p:cNvSpPr/>
          <p:nvPr/>
        </p:nvSpPr>
        <p:spPr>
          <a:xfrm>
            <a:off x="1441235" y="288391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70"/>
          <p:cNvSpPr/>
          <p:nvPr/>
        </p:nvSpPr>
        <p:spPr>
          <a:xfrm rot="10800000">
            <a:off x="1441205" y="336330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3" name="Google Shape;883;p70"/>
          <p:cNvCxnSpPr/>
          <p:nvPr/>
        </p:nvCxnSpPr>
        <p:spPr>
          <a:xfrm>
            <a:off x="2405390" y="2653203"/>
            <a:ext cx="565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4" name="Google Shape;884;p70"/>
          <p:cNvSpPr/>
          <p:nvPr/>
        </p:nvSpPr>
        <p:spPr>
          <a:xfrm rot="-5400000">
            <a:off x="2353955" y="260173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0"/>
          <p:cNvSpPr/>
          <p:nvPr/>
        </p:nvSpPr>
        <p:spPr>
          <a:xfrm rot="5400000">
            <a:off x="2919592" y="260176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6" name="Google Shape;886;p70"/>
          <p:cNvCxnSpPr/>
          <p:nvPr/>
        </p:nvCxnSpPr>
        <p:spPr>
          <a:xfrm>
            <a:off x="1778349" y="3828093"/>
            <a:ext cx="1192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7" name="Google Shape;887;p70"/>
          <p:cNvSpPr/>
          <p:nvPr/>
        </p:nvSpPr>
        <p:spPr>
          <a:xfrm rot="-5400000">
            <a:off x="1726914" y="377662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70"/>
          <p:cNvSpPr/>
          <p:nvPr/>
        </p:nvSpPr>
        <p:spPr>
          <a:xfrm rot="5400000">
            <a:off x="2919592" y="377665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70"/>
          <p:cNvSpPr/>
          <p:nvPr/>
        </p:nvSpPr>
        <p:spPr>
          <a:xfrm>
            <a:off x="885604" y="3151782"/>
            <a:ext cx="17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 Slab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Stdio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0"/>
          <p:cNvSpPr/>
          <p:nvPr/>
        </p:nvSpPr>
        <p:spPr>
          <a:xfrm>
            <a:off x="1542665" y="3137498"/>
            <a:ext cx="17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 Slab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Stdio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1"/>
          <p:cNvSpPr/>
          <p:nvPr/>
        </p:nvSpPr>
        <p:spPr>
          <a:xfrm>
            <a:off x="599925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Two "Transport" mechanisms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71"/>
          <p:cNvSpPr/>
          <p:nvPr/>
        </p:nvSpPr>
        <p:spPr>
          <a:xfrm>
            <a:off x="599925" y="903012"/>
            <a:ext cx="81411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..while SSE uses HTTPS connections with streaming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71"/>
          <p:cNvSpPr/>
          <p:nvPr/>
        </p:nvSpPr>
        <p:spPr>
          <a:xfrm>
            <a:off x="292822" y="1256986"/>
            <a:ext cx="2372100" cy="33612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71"/>
          <p:cNvSpPr/>
          <p:nvPr/>
        </p:nvSpPr>
        <p:spPr>
          <a:xfrm>
            <a:off x="2778224" y="1256986"/>
            <a:ext cx="1272000" cy="18627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71"/>
          <p:cNvSpPr/>
          <p:nvPr/>
        </p:nvSpPr>
        <p:spPr>
          <a:xfrm>
            <a:off x="2778224" y="3199600"/>
            <a:ext cx="1272000" cy="1419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71"/>
          <p:cNvSpPr/>
          <p:nvPr/>
        </p:nvSpPr>
        <p:spPr>
          <a:xfrm>
            <a:off x="435660" y="1425157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Your computer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71"/>
          <p:cNvSpPr/>
          <p:nvPr/>
        </p:nvSpPr>
        <p:spPr>
          <a:xfrm>
            <a:off x="664203" y="1917953"/>
            <a:ext cx="1640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Host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1"/>
          <p:cNvSpPr/>
          <p:nvPr/>
        </p:nvSpPr>
        <p:spPr>
          <a:xfrm>
            <a:off x="2963915" y="1425157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71"/>
          <p:cNvSpPr/>
          <p:nvPr/>
        </p:nvSpPr>
        <p:spPr>
          <a:xfrm>
            <a:off x="2913921" y="3289209"/>
            <a:ext cx="987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1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Remote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1"/>
          <p:cNvSpPr/>
          <p:nvPr/>
        </p:nvSpPr>
        <p:spPr>
          <a:xfrm>
            <a:off x="414233" y="1821201"/>
            <a:ext cx="2154900" cy="1298400"/>
          </a:xfrm>
          <a:prstGeom prst="rect">
            <a:avLst/>
          </a:prstGeom>
          <a:solidFill>
            <a:srgbClr val="00BFFF">
              <a:alpha val="34900"/>
            </a:srgbClr>
          </a:solidFill>
          <a:ln cap="flat" cmpd="sng" w="25400">
            <a:solidFill>
              <a:srgbClr val="00B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1"/>
          <p:cNvSpPr/>
          <p:nvPr/>
        </p:nvSpPr>
        <p:spPr>
          <a:xfrm>
            <a:off x="599924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71"/>
          <p:cNvSpPr/>
          <p:nvPr/>
        </p:nvSpPr>
        <p:spPr>
          <a:xfrm>
            <a:off x="571356" y="3442427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71"/>
          <p:cNvSpPr/>
          <p:nvPr/>
        </p:nvSpPr>
        <p:spPr>
          <a:xfrm>
            <a:off x="1214135" y="3442427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1"/>
          <p:cNvSpPr/>
          <p:nvPr/>
        </p:nvSpPr>
        <p:spPr>
          <a:xfrm>
            <a:off x="2971058" y="2371132"/>
            <a:ext cx="555900" cy="587700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71"/>
          <p:cNvSpPr/>
          <p:nvPr/>
        </p:nvSpPr>
        <p:spPr>
          <a:xfrm>
            <a:off x="1214135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1"/>
          <p:cNvSpPr/>
          <p:nvPr/>
        </p:nvSpPr>
        <p:spPr>
          <a:xfrm>
            <a:off x="1842626" y="2349707"/>
            <a:ext cx="555900" cy="587700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71"/>
          <p:cNvSpPr/>
          <p:nvPr/>
        </p:nvSpPr>
        <p:spPr>
          <a:xfrm>
            <a:off x="702097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1"/>
          <p:cNvSpPr/>
          <p:nvPr/>
        </p:nvSpPr>
        <p:spPr>
          <a:xfrm>
            <a:off x="673529" y="359185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1"/>
          <p:cNvSpPr/>
          <p:nvPr/>
        </p:nvSpPr>
        <p:spPr>
          <a:xfrm>
            <a:off x="1316306" y="359185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71"/>
          <p:cNvSpPr/>
          <p:nvPr/>
        </p:nvSpPr>
        <p:spPr>
          <a:xfrm>
            <a:off x="3101797" y="2520555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1"/>
          <p:cNvSpPr/>
          <p:nvPr/>
        </p:nvSpPr>
        <p:spPr>
          <a:xfrm>
            <a:off x="2971058" y="3635260"/>
            <a:ext cx="527700" cy="3714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71"/>
          <p:cNvSpPr/>
          <p:nvPr/>
        </p:nvSpPr>
        <p:spPr>
          <a:xfrm>
            <a:off x="3101797" y="3734689"/>
            <a:ext cx="2661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API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1"/>
          <p:cNvSpPr/>
          <p:nvPr/>
        </p:nvSpPr>
        <p:spPr>
          <a:xfrm>
            <a:off x="1316306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1"/>
          <p:cNvSpPr/>
          <p:nvPr/>
        </p:nvSpPr>
        <p:spPr>
          <a:xfrm>
            <a:off x="1944799" y="2499130"/>
            <a:ext cx="26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Slab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MCP</a:t>
            </a:r>
            <a:b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Client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0" name="Google Shape;920;p71"/>
          <p:cNvCxnSpPr/>
          <p:nvPr/>
        </p:nvCxnSpPr>
        <p:spPr>
          <a:xfrm rot="5400000">
            <a:off x="612469" y="3202701"/>
            <a:ext cx="479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1" name="Google Shape;921;p71"/>
          <p:cNvSpPr/>
          <p:nvPr/>
        </p:nvSpPr>
        <p:spPr>
          <a:xfrm>
            <a:off x="800734" y="2911566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1"/>
          <p:cNvSpPr/>
          <p:nvPr/>
        </p:nvSpPr>
        <p:spPr>
          <a:xfrm rot="10800000">
            <a:off x="800704" y="339096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3" name="Google Shape;923;p71"/>
          <p:cNvCxnSpPr/>
          <p:nvPr/>
        </p:nvCxnSpPr>
        <p:spPr>
          <a:xfrm rot="5400000">
            <a:off x="1252971" y="3175047"/>
            <a:ext cx="479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4" name="Google Shape;924;p71"/>
          <p:cNvSpPr/>
          <p:nvPr/>
        </p:nvSpPr>
        <p:spPr>
          <a:xfrm>
            <a:off x="1441235" y="2883912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71"/>
          <p:cNvSpPr/>
          <p:nvPr/>
        </p:nvSpPr>
        <p:spPr>
          <a:xfrm rot="10800000">
            <a:off x="1441205" y="336330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6" name="Google Shape;926;p71"/>
          <p:cNvCxnSpPr/>
          <p:nvPr/>
        </p:nvCxnSpPr>
        <p:spPr>
          <a:xfrm>
            <a:off x="2405390" y="2653203"/>
            <a:ext cx="565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7" name="Google Shape;927;p71"/>
          <p:cNvSpPr/>
          <p:nvPr/>
        </p:nvSpPr>
        <p:spPr>
          <a:xfrm rot="-5400000">
            <a:off x="2353955" y="260173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71"/>
          <p:cNvSpPr/>
          <p:nvPr/>
        </p:nvSpPr>
        <p:spPr>
          <a:xfrm rot="5400000">
            <a:off x="2919592" y="260176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9" name="Google Shape;929;p71"/>
          <p:cNvCxnSpPr/>
          <p:nvPr/>
        </p:nvCxnSpPr>
        <p:spPr>
          <a:xfrm>
            <a:off x="1778349" y="3828093"/>
            <a:ext cx="1192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0" name="Google Shape;930;p71"/>
          <p:cNvSpPr/>
          <p:nvPr/>
        </p:nvSpPr>
        <p:spPr>
          <a:xfrm rot="-5400000">
            <a:off x="1726914" y="377662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71"/>
          <p:cNvSpPr/>
          <p:nvPr/>
        </p:nvSpPr>
        <p:spPr>
          <a:xfrm rot="5400000">
            <a:off x="2919592" y="3776658"/>
            <a:ext cx="102900" cy="10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71"/>
          <p:cNvSpPr/>
          <p:nvPr/>
        </p:nvSpPr>
        <p:spPr>
          <a:xfrm>
            <a:off x="885604" y="3151782"/>
            <a:ext cx="17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 Slab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Stdio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71"/>
          <p:cNvSpPr/>
          <p:nvPr/>
        </p:nvSpPr>
        <p:spPr>
          <a:xfrm>
            <a:off x="1542665" y="3137498"/>
            <a:ext cx="17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 Slab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Stdio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1"/>
          <p:cNvSpPr/>
          <p:nvPr/>
        </p:nvSpPr>
        <p:spPr>
          <a:xfrm>
            <a:off x="2621101" y="2466154"/>
            <a:ext cx="17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 Slab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/>
        </p:nvSpPr>
        <p:spPr>
          <a:xfrm>
            <a:off x="582225" y="683275"/>
            <a:ext cx="240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Module 1: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BFFF"/>
                </a:solidFill>
              </a:rPr>
              <a:t>Defining</a:t>
            </a:r>
            <a:r>
              <a:rPr lang="en" sz="2800">
                <a:solidFill>
                  <a:schemeClr val="lt1"/>
                </a:solidFill>
              </a:rPr>
              <a:t> Agents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 rotWithShape="1">
          <a:blip r:embed="rId3">
            <a:alphaModFix/>
          </a:blip>
          <a:srcRect b="0" l="11706" r="10143" t="0"/>
          <a:stretch/>
        </p:blipFill>
        <p:spPr>
          <a:xfrm>
            <a:off x="3621300" y="0"/>
            <a:ext cx="55226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/>
        </p:nvSpPr>
        <p:spPr>
          <a:xfrm>
            <a:off x="582225" y="3698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Module 1 Coding:</a:t>
            </a:r>
            <a:endParaRPr i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Deep Research</a:t>
            </a:r>
            <a:endParaRPr b="1">
              <a:solidFill>
                <a:srgbClr val="00B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OpenAI Agents SDK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2"/>
          <p:cNvSpPr/>
          <p:nvPr/>
        </p:nvSpPr>
        <p:spPr>
          <a:xfrm>
            <a:off x="599925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Making an MCP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2"/>
          <p:cNvSpPr/>
          <p:nvPr/>
        </p:nvSpPr>
        <p:spPr>
          <a:xfrm>
            <a:off x="1723918" y="1152981"/>
            <a:ext cx="3695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7800"/>
                </a:solidFill>
                <a:latin typeface="Arial"/>
                <a:ea typeface="Arial"/>
                <a:cs typeface="Arial"/>
                <a:sym typeface="Arial"/>
              </a:rPr>
              <a:t>Why make an MCP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2"/>
          <p:cNvSpPr/>
          <p:nvPr/>
        </p:nvSpPr>
        <p:spPr>
          <a:xfrm>
            <a:off x="1723928" y="3092525"/>
            <a:ext cx="49695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77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Reasons not to make an MCP Server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2"/>
          <p:cNvSpPr/>
          <p:nvPr/>
        </p:nvSpPr>
        <p:spPr>
          <a:xfrm>
            <a:off x="2038164" y="1613247"/>
            <a:ext cx="51771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Sharing! A</a:t>
            </a: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llow others to incorporate tools and resources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2"/>
          <p:cNvSpPr/>
          <p:nvPr/>
        </p:nvSpPr>
        <p:spPr>
          <a:xfrm>
            <a:off x="2038164" y="2070333"/>
            <a:ext cx="4937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Consistently incorporate all our MCP Servers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2"/>
          <p:cNvSpPr/>
          <p:nvPr/>
        </p:nvSpPr>
        <p:spPr>
          <a:xfrm>
            <a:off x="2038164" y="2527418"/>
            <a:ext cx="4937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Understand the plumbing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2"/>
          <p:cNvSpPr/>
          <p:nvPr/>
        </p:nvSpPr>
        <p:spPr>
          <a:xfrm>
            <a:off x="2038175" y="3739200"/>
            <a:ext cx="55899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If it's only for us, then we could just make tools - the </a:t>
            </a:r>
            <a:r>
              <a:rPr b="1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@function_tool</a:t>
            </a:r>
            <a:r>
              <a:rPr b="0" i="0" lang="en" sz="14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 decorator can make any function into a tool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7" name="Google Shape;947;p72"/>
          <p:cNvCxnSpPr/>
          <p:nvPr/>
        </p:nvCxnSpPr>
        <p:spPr>
          <a:xfrm rot="5400000">
            <a:off x="1182752" y="2229603"/>
            <a:ext cx="1204800" cy="0"/>
          </a:xfrm>
          <a:prstGeom prst="straightConnector1">
            <a:avLst/>
          </a:prstGeom>
          <a:noFill/>
          <a:ln cap="flat" cmpd="sng" w="76200">
            <a:solidFill>
              <a:srgbClr val="FF78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8" name="Google Shape;948;p72"/>
          <p:cNvCxnSpPr/>
          <p:nvPr/>
        </p:nvCxnSpPr>
        <p:spPr>
          <a:xfrm rot="5400000">
            <a:off x="1185795" y="4187666"/>
            <a:ext cx="1204800" cy="0"/>
          </a:xfrm>
          <a:prstGeom prst="straightConnector1">
            <a:avLst/>
          </a:prstGeom>
          <a:noFill/>
          <a:ln cap="flat" cmpd="sng" w="76200">
            <a:solidFill>
              <a:srgbClr val="FFD7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3"/>
          <p:cNvSpPr/>
          <p:nvPr/>
        </p:nvSpPr>
        <p:spPr>
          <a:xfrm>
            <a:off x="2374274" y="1377325"/>
            <a:ext cx="5043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7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Commercial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73"/>
          <p:cNvSpPr/>
          <p:nvPr/>
        </p:nvSpPr>
        <p:spPr>
          <a:xfrm>
            <a:off x="2374274" y="1955453"/>
            <a:ext cx="5043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lang="en" sz="1700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6</a:t>
            </a:r>
            <a:r>
              <a:rPr b="0" i="0" lang="en" sz="17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 MCP servers with 4</a:t>
            </a:r>
            <a:r>
              <a:rPr lang="en" sz="1700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r>
              <a:rPr b="0" i="0" lang="en" sz="17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 tools and 2 resources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73"/>
          <p:cNvSpPr/>
          <p:nvPr/>
        </p:nvSpPr>
        <p:spPr>
          <a:xfrm>
            <a:off x="2374274" y="2539553"/>
            <a:ext cx="5043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7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Agent interactions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73"/>
          <p:cNvSpPr/>
          <p:nvPr/>
        </p:nvSpPr>
        <p:spPr>
          <a:xfrm>
            <a:off x="2374274" y="3182327"/>
            <a:ext cx="5043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400"/>
              <a:buFont typeface="Roboto Slab"/>
              <a:buNone/>
            </a:pPr>
            <a:r>
              <a:rPr b="0" i="0" lang="en" sz="1700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Autonomous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73"/>
          <p:cNvSpPr/>
          <p:nvPr/>
        </p:nvSpPr>
        <p:spPr>
          <a:xfrm>
            <a:off x="2374274" y="3842651"/>
            <a:ext cx="5043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None/>
            </a:pPr>
            <a:r>
              <a:rPr b="0" i="0" lang="en" sz="1700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Do not use for trading decisions!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200" y="1289635"/>
            <a:ext cx="392808" cy="35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0403" y="1869716"/>
            <a:ext cx="507080" cy="42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1562" y="2453571"/>
            <a:ext cx="485653" cy="51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1559" y="3109962"/>
            <a:ext cx="485653" cy="45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5040" y="3762336"/>
            <a:ext cx="421376" cy="4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3"/>
          <p:cNvSpPr/>
          <p:nvPr/>
        </p:nvSpPr>
        <p:spPr>
          <a:xfrm>
            <a:off x="542789" y="439510"/>
            <a:ext cx="81411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Module 3 Project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3"/>
          <p:cNvSpPr/>
          <p:nvPr/>
        </p:nvSpPr>
        <p:spPr>
          <a:xfrm>
            <a:off x="542789" y="889454"/>
            <a:ext cx="8141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0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Slab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Autonomous </a:t>
            </a:r>
            <a:r>
              <a:rPr lang="en" sz="13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Traders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3"/>
          <p:cNvSpPr/>
          <p:nvPr/>
        </p:nvSpPr>
        <p:spPr>
          <a:xfrm>
            <a:off x="439089" y="4519929"/>
            <a:ext cx="8141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20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Slab"/>
              <a:buNone/>
            </a:pPr>
            <a:r>
              <a:rPr i="1" lang="en" sz="13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Note: we will go through the code quickly; use it to get some intuition and explore later!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72" name="Google Shape;972;p74"/>
          <p:cNvPicPr preferRelativeResize="0"/>
          <p:nvPr/>
        </p:nvPicPr>
        <p:blipFill rotWithShape="1">
          <a:blip r:embed="rId3">
            <a:alphaModFix/>
          </a:blip>
          <a:srcRect b="8910" l="0" r="0" t="-1726"/>
          <a:stretch/>
        </p:blipFill>
        <p:spPr>
          <a:xfrm>
            <a:off x="0" y="-85300"/>
            <a:ext cx="9144000" cy="52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5"/>
          <p:cNvSpPr txBox="1"/>
          <p:nvPr/>
        </p:nvSpPr>
        <p:spPr>
          <a:xfrm>
            <a:off x="582225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1: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Defining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78" name="Google Shape;978;p75"/>
          <p:cNvPicPr preferRelativeResize="0"/>
          <p:nvPr/>
        </p:nvPicPr>
        <p:blipFill rotWithShape="1">
          <a:blip r:embed="rId3">
            <a:alphaModFix/>
          </a:blip>
          <a:srcRect b="0" l="11706" r="10143" t="0"/>
          <a:stretch/>
        </p:blipFill>
        <p:spPr>
          <a:xfrm>
            <a:off x="582225" y="981475"/>
            <a:ext cx="2408951" cy="22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288" y="981475"/>
            <a:ext cx="2243551" cy="22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950" y="981475"/>
            <a:ext cx="2243551" cy="22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5"/>
          <p:cNvSpPr txBox="1"/>
          <p:nvPr/>
        </p:nvSpPr>
        <p:spPr>
          <a:xfrm>
            <a:off x="3387300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2: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800"/>
                </a:solidFill>
              </a:rPr>
              <a:t>Designing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75"/>
          <p:cNvSpPr txBox="1"/>
          <p:nvPr/>
        </p:nvSpPr>
        <p:spPr>
          <a:xfrm>
            <a:off x="6026950" y="302275"/>
            <a:ext cx="24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3: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700"/>
                </a:solidFill>
              </a:rPr>
              <a:t>Developing</a:t>
            </a:r>
            <a:r>
              <a:rPr lang="en">
                <a:solidFill>
                  <a:schemeClr val="lt1"/>
                </a:solidFill>
              </a:rPr>
              <a:t> 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3" name="Google Shape;983;p75"/>
          <p:cNvSpPr txBox="1"/>
          <p:nvPr/>
        </p:nvSpPr>
        <p:spPr>
          <a:xfrm>
            <a:off x="582225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1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Deep Research</a:t>
            </a:r>
            <a:endParaRPr b="1">
              <a:solidFill>
                <a:srgbClr val="00B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OpenAI Agents SDK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4" name="Google Shape;984;p75"/>
          <p:cNvSpPr txBox="1"/>
          <p:nvPr/>
        </p:nvSpPr>
        <p:spPr>
          <a:xfrm>
            <a:off x="3387300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2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7800"/>
                </a:solidFill>
              </a:rPr>
              <a:t>Engineering Team</a:t>
            </a:r>
            <a:endParaRPr b="1">
              <a:solidFill>
                <a:srgbClr val="FF78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CrewAI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5" name="Google Shape;985;p75"/>
          <p:cNvSpPr txBox="1"/>
          <p:nvPr/>
        </p:nvSpPr>
        <p:spPr>
          <a:xfrm>
            <a:off x="6026950" y="3317175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 3 Coding: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700"/>
                </a:solidFill>
              </a:rPr>
              <a:t>Autonomous Traders</a:t>
            </a:r>
            <a:endParaRPr b="1">
              <a:solidFill>
                <a:srgbClr val="FFD7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MCP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6" name="Google Shape;98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300" y="4058175"/>
            <a:ext cx="928250" cy="9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0137" y="4230425"/>
            <a:ext cx="583726" cy="5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7450" y="4188300"/>
            <a:ext cx="668000" cy="6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6"/>
          <p:cNvSpPr txBox="1"/>
          <p:nvPr/>
        </p:nvSpPr>
        <p:spPr>
          <a:xfrm>
            <a:off x="3521700" y="238371"/>
            <a:ext cx="51432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ML/LLM Advancements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Cloud Infrastructure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Data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Open-Source Software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Low-Cost Hardware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Development Tools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Connectivity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Regulatory Environment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Market Demand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AutoNum type="arabicPeriod"/>
            </a:pPr>
            <a:r>
              <a:rPr lang="en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Educational Resources</a:t>
            </a:r>
            <a:endParaRPr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4" name="Google Shape;994;p76"/>
          <p:cNvSpPr txBox="1"/>
          <p:nvPr/>
        </p:nvSpPr>
        <p:spPr>
          <a:xfrm>
            <a:off x="-227450" y="238375"/>
            <a:ext cx="31854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It’s 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Never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Been 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 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Better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Time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To 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Develop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AI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Agents</a:t>
            </a:r>
            <a:endParaRPr sz="2900"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7"/>
          <p:cNvSpPr/>
          <p:nvPr/>
        </p:nvSpPr>
        <p:spPr>
          <a:xfrm>
            <a:off x="428518" y="425226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Workforce Implications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77"/>
          <p:cNvSpPr/>
          <p:nvPr/>
        </p:nvSpPr>
        <p:spPr>
          <a:xfrm>
            <a:off x="942851" y="1235225"/>
            <a:ext cx="7748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For coming years, more jobs created by AI than lost</a:t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However: funding for reskilling programs is key</a:t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How data scientists in particular can “future-proof”: </a:t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Stay on top of AI trends</a:t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Focus on multi-agent orchestration and management</a:t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Don’t underestimate power of foundational subjects</a:t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Develop domain expertise</a:t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Develop human-AI collaboration skills</a:t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400"/>
              <a:buFont typeface="Roboto Slab"/>
              <a:buChar char="●"/>
            </a:pPr>
            <a:r>
              <a:rPr lang="en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Hone communication / influence skills within organization</a:t>
            </a:r>
            <a:endParaRPr>
              <a:solidFill>
                <a:srgbClr val="FF78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3644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78"/>
          <p:cNvPicPr preferRelativeResize="0"/>
          <p:nvPr/>
        </p:nvPicPr>
        <p:blipFill rotWithShape="1">
          <a:blip r:embed="rId3">
            <a:alphaModFix/>
          </a:blip>
          <a:srcRect b="0" l="0" r="1166" t="0"/>
          <a:stretch/>
        </p:blipFill>
        <p:spPr>
          <a:xfrm>
            <a:off x="-2258900" y="-1569275"/>
            <a:ext cx="11402700" cy="74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78"/>
          <p:cNvSpPr txBox="1"/>
          <p:nvPr/>
        </p:nvSpPr>
        <p:spPr>
          <a:xfrm>
            <a:off x="5378100" y="906075"/>
            <a:ext cx="3737700" cy="3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Energy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Nutrition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Lifespans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Education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Freedom from violence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Freedom of expression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Sustainability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Cultural preservation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Exploration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Community</a:t>
            </a:r>
            <a:endParaRPr sz="22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9"/>
          <p:cNvSpPr txBox="1"/>
          <p:nvPr/>
        </p:nvSpPr>
        <p:spPr>
          <a:xfrm>
            <a:off x="111250" y="36000"/>
            <a:ext cx="877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800"/>
                </a:solidFill>
              </a:rPr>
              <a:t>Thank you!</a:t>
            </a:r>
            <a:r>
              <a:rPr lang="en" sz="2800">
                <a:solidFill>
                  <a:schemeClr val="lt1"/>
                </a:solidFill>
              </a:rPr>
              <a:t> </a:t>
            </a:r>
            <a:r>
              <a:rPr b="1" lang="en" sz="2800">
                <a:solidFill>
                  <a:srgbClr val="FFD700"/>
                </a:solidFill>
              </a:rPr>
              <a:t>Please stay in touch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013" name="Google Shape;101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75" y="3294400"/>
            <a:ext cx="1643702" cy="1643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9"/>
          <p:cNvSpPr txBox="1"/>
          <p:nvPr/>
        </p:nvSpPr>
        <p:spPr>
          <a:xfrm>
            <a:off x="263300" y="639088"/>
            <a:ext cx="366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BFFF"/>
                </a:solidFill>
              </a:rPr>
              <a:t>Jon</a:t>
            </a:r>
            <a:endParaRPr sz="2800">
              <a:solidFill>
                <a:srgbClr val="00BFFF"/>
              </a:solidFill>
            </a:endParaRPr>
          </a:p>
        </p:txBody>
      </p:sp>
      <p:sp>
        <p:nvSpPr>
          <p:cNvPr id="1015" name="Google Shape;1015;p79"/>
          <p:cNvSpPr txBox="1"/>
          <p:nvPr/>
        </p:nvSpPr>
        <p:spPr>
          <a:xfrm>
            <a:off x="5306725" y="639088"/>
            <a:ext cx="27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BFFF"/>
                </a:solidFill>
              </a:rPr>
              <a:t>Ed</a:t>
            </a:r>
            <a:endParaRPr sz="2800">
              <a:solidFill>
                <a:srgbClr val="00BFFF"/>
              </a:solidFill>
            </a:endParaRPr>
          </a:p>
        </p:txBody>
      </p:sp>
      <p:sp>
        <p:nvSpPr>
          <p:cNvPr id="1016" name="Google Shape;1016;p79"/>
          <p:cNvSpPr txBox="1"/>
          <p:nvPr/>
        </p:nvSpPr>
        <p:spPr>
          <a:xfrm>
            <a:off x="1136225" y="1636913"/>
            <a:ext cx="24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linkedin.com/in/jonkrohn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7" name="Google Shape;1017;p79"/>
          <p:cNvPicPr preferRelativeResize="0"/>
          <p:nvPr/>
        </p:nvPicPr>
        <p:blipFill rotWithShape="1">
          <a:blip r:embed="rId4">
            <a:alphaModFix/>
          </a:blip>
          <a:srcRect b="0" l="0" r="64577" t="0"/>
          <a:stretch/>
        </p:blipFill>
        <p:spPr>
          <a:xfrm>
            <a:off x="647263" y="2190751"/>
            <a:ext cx="525800" cy="3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00" y="1435075"/>
            <a:ext cx="769775" cy="7697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9"/>
          <p:cNvSpPr txBox="1"/>
          <p:nvPr/>
        </p:nvSpPr>
        <p:spPr>
          <a:xfrm>
            <a:off x="1136225" y="2164791"/>
            <a:ext cx="28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youtube.com/c/JonKrohnLearns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0" name="Google Shape;1020;p79"/>
          <p:cNvSpPr txBox="1"/>
          <p:nvPr/>
        </p:nvSpPr>
        <p:spPr>
          <a:xfrm>
            <a:off x="1136225" y="2702175"/>
            <a:ext cx="30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ycarrot.com: </a:t>
            </a:r>
            <a:r>
              <a:rPr lang="en">
                <a:solidFill>
                  <a:srgbClr val="FF7800"/>
                </a:solidFill>
              </a:rPr>
              <a:t>consulting</a:t>
            </a:r>
            <a:r>
              <a:rPr lang="en">
                <a:solidFill>
                  <a:schemeClr val="lt1"/>
                </a:solidFill>
              </a:rPr>
              <a:t> + </a:t>
            </a:r>
            <a:r>
              <a:rPr lang="en">
                <a:solidFill>
                  <a:srgbClr val="00BFFF"/>
                </a:solidFill>
              </a:rPr>
              <a:t>hiring!</a:t>
            </a:r>
            <a:endParaRPr>
              <a:solidFill>
                <a:srgbClr val="00BFFF"/>
              </a:solidFill>
            </a:endParaRPr>
          </a:p>
        </p:txBody>
      </p:sp>
      <p:sp>
        <p:nvSpPr>
          <p:cNvPr id="1021" name="Google Shape;1021;p79"/>
          <p:cNvSpPr txBox="1"/>
          <p:nvPr/>
        </p:nvSpPr>
        <p:spPr>
          <a:xfrm>
            <a:off x="5593675" y="1636913"/>
            <a:ext cx="24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linkedin.com/in/eddonner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2" name="Google Shape;102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350" y="1435075"/>
            <a:ext cx="769775" cy="769797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79"/>
          <p:cNvSpPr txBox="1"/>
          <p:nvPr/>
        </p:nvSpPr>
        <p:spPr>
          <a:xfrm>
            <a:off x="5593675" y="2164791"/>
            <a:ext cx="28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edwarddonner.com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4" name="Google Shape;1024;p79"/>
          <p:cNvSpPr txBox="1"/>
          <p:nvPr/>
        </p:nvSpPr>
        <p:spPr>
          <a:xfrm>
            <a:off x="5593675" y="2702175"/>
            <a:ext cx="33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Complete Agentic AI course on Udemy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5" name="Google Shape;1025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550" y="2100500"/>
            <a:ext cx="464100" cy="46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6" name="Google Shape;1026;p79"/>
          <p:cNvPicPr preferRelativeResize="0"/>
          <p:nvPr/>
        </p:nvPicPr>
        <p:blipFill rotWithShape="1">
          <a:blip r:embed="rId7">
            <a:alphaModFix/>
          </a:blip>
          <a:srcRect b="0" l="19123" r="9732" t="0"/>
          <a:stretch/>
        </p:blipFill>
        <p:spPr>
          <a:xfrm>
            <a:off x="5080025" y="2634300"/>
            <a:ext cx="513600" cy="5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7" name="Google Shape;1027;p79"/>
          <p:cNvSpPr txBox="1"/>
          <p:nvPr/>
        </p:nvSpPr>
        <p:spPr>
          <a:xfrm>
            <a:off x="694500" y="1071825"/>
            <a:ext cx="3534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BFFF"/>
                </a:solidFill>
              </a:rPr>
              <a:t> jonkrohn.com to sign up for email newsletter</a:t>
            </a:r>
            <a:endParaRPr sz="1200">
              <a:solidFill>
                <a:srgbClr val="00BFFF"/>
              </a:solidFill>
            </a:endParaRPr>
          </a:p>
        </p:txBody>
      </p:sp>
      <p:sp>
        <p:nvSpPr>
          <p:cNvPr id="1028" name="Google Shape;1028;p79"/>
          <p:cNvSpPr txBox="1"/>
          <p:nvPr/>
        </p:nvSpPr>
        <p:spPr>
          <a:xfrm>
            <a:off x="5112350" y="1071825"/>
            <a:ext cx="3534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BFFF"/>
                </a:solidFill>
              </a:rPr>
              <a:t>Full Agentic AI course available on Udemy</a:t>
            </a:r>
            <a:endParaRPr sz="1200">
              <a:solidFill>
                <a:srgbClr val="00BFFF"/>
              </a:solidFill>
            </a:endParaRPr>
          </a:p>
        </p:txBody>
      </p:sp>
      <p:pic>
        <p:nvPicPr>
          <p:cNvPr id="1029" name="Google Shape;1029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5200" y="3294400"/>
            <a:ext cx="1518125" cy="15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9" title="y-carrot-Y-alon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199" y="2637200"/>
            <a:ext cx="470700" cy="52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31" name="Google Shape;1031;p79" title="Lightning AI promo code ODSC East 2025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2545" y="3282750"/>
            <a:ext cx="1587625" cy="1587625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2" name="Google Shape;1032;p79"/>
          <p:cNvSpPr txBox="1"/>
          <p:nvPr/>
        </p:nvSpPr>
        <p:spPr>
          <a:xfrm>
            <a:off x="3428627" y="3508860"/>
            <a:ext cx="15180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1D2D3"/>
                </a:solidFill>
              </a:rPr>
              <a:t>• Skip waitlist</a:t>
            </a:r>
            <a:endParaRPr>
              <a:solidFill>
                <a:srgbClr val="D1D2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1D2D3"/>
                </a:solidFill>
              </a:rPr>
              <a:t>• </a:t>
            </a:r>
            <a:r>
              <a:rPr lang="en">
                <a:solidFill>
                  <a:srgbClr val="D1D2D3"/>
                </a:solidFill>
              </a:rPr>
              <a:t>15 free credits </a:t>
            </a:r>
            <a:endParaRPr>
              <a:solidFill>
                <a:srgbClr val="D1D2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1D2D3"/>
                </a:solidFill>
              </a:rPr>
              <a:t>     per month</a:t>
            </a:r>
            <a:endParaRPr>
              <a:solidFill>
                <a:srgbClr val="D1D2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1D2D3"/>
                </a:solidFill>
              </a:rPr>
              <a:t>• 20% off first </a:t>
            </a:r>
            <a:endParaRPr>
              <a:solidFill>
                <a:srgbClr val="D1D2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1D2D3"/>
                </a:solidFill>
              </a:rPr>
              <a:t>     month of Pro</a:t>
            </a:r>
            <a:endParaRPr>
              <a:solidFill>
                <a:srgbClr val="D1D2D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0"/>
          <p:cNvSpPr txBox="1"/>
          <p:nvPr/>
        </p:nvSpPr>
        <p:spPr>
          <a:xfrm>
            <a:off x="1992725" y="1761075"/>
            <a:ext cx="4903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700"/>
                </a:solidFill>
              </a:rPr>
              <a:t>Code Screenshots</a:t>
            </a:r>
            <a:endParaRPr b="1" sz="2400">
              <a:solidFill>
                <a:srgbClr val="FFD7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FFF"/>
                </a:solidFill>
              </a:rPr>
              <a:t>Outputs to the labs are here:</a:t>
            </a:r>
            <a:endParaRPr b="1">
              <a:solidFill>
                <a:srgbClr val="00B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https://github.com/ed-donner/action/tree/main/outputs</a:t>
            </a:r>
            <a:endParaRPr>
              <a:solidFill>
                <a:srgbClr val="A6A6A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87709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/>
          <p:nvPr/>
        </p:nvSpPr>
        <p:spPr>
          <a:xfrm>
            <a:off x="428518" y="425226"/>
            <a:ext cx="7398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 Slab"/>
              <a:buNone/>
            </a:pPr>
            <a:r>
              <a:rPr lang="en" sz="2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Defining Agents (it’s ambiguous…)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1199850" y="1147200"/>
            <a:ext cx="6783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BFFF"/>
              </a:buClr>
              <a:buSzPts val="1400"/>
              <a:buFont typeface="Roboto Slab"/>
              <a:buNone/>
            </a:pPr>
            <a:r>
              <a:rPr b="0" i="0" lang="en" sz="16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"AI Agents are </a:t>
            </a:r>
            <a:r>
              <a:rPr b="1" i="0" lang="en" sz="16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programs where LLM outputs control the workflow</a:t>
            </a:r>
            <a:r>
              <a:rPr b="0" i="0" lang="en" sz="1600" u="none" cap="none" strike="noStrike">
                <a:solidFill>
                  <a:srgbClr val="00BFFF"/>
                </a:solidFill>
                <a:latin typeface="Roboto Slab"/>
                <a:ea typeface="Roboto Slab"/>
                <a:cs typeface="Roboto Slab"/>
                <a:sym typeface="Roboto Slab"/>
              </a:rPr>
              <a:t>."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87" y="1072577"/>
            <a:ext cx="485653" cy="47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/>
          <p:nvPr/>
        </p:nvSpPr>
        <p:spPr>
          <a:xfrm>
            <a:off x="1331006" y="2175300"/>
            <a:ext cx="7209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D700"/>
                </a:solidFill>
                <a:latin typeface="Roboto Slab"/>
                <a:ea typeface="Roboto Slab"/>
                <a:cs typeface="Roboto Slab"/>
                <a:sym typeface="Roboto Slab"/>
              </a:rPr>
              <a:t>In practice, describes an AI solution that involves any or all of these: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1323854" y="2775230"/>
            <a:ext cx="3063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1. Multiple LLM calls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1323854" y="3214460"/>
            <a:ext cx="3063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2. LLMs with ability to use Tools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1323849" y="3653700"/>
            <a:ext cx="43269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3. An environment where LLMs interact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1323854" y="4092922"/>
            <a:ext cx="3063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4. A Planner to coordinate activities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1323854" y="4532153"/>
            <a:ext cx="3063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FF7800"/>
              </a:buClr>
              <a:buSzPts val="1100"/>
              <a:buFont typeface="Roboto Slab"/>
              <a:buNone/>
            </a:pPr>
            <a:r>
              <a:rPr b="0" i="0" lang="en" u="none" cap="none" strike="noStrike">
                <a:solidFill>
                  <a:srgbClr val="FF7800"/>
                </a:solidFill>
                <a:latin typeface="Roboto Slab"/>
                <a:ea typeface="Roboto Slab"/>
                <a:cs typeface="Roboto Slab"/>
                <a:sym typeface="Roboto Slab"/>
              </a:rPr>
              <a:t>5. Autonomy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50" y="0"/>
            <a:ext cx="7486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01" y="0"/>
            <a:ext cx="74867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0"/>
            <a:ext cx="7486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50" y="18125"/>
            <a:ext cx="7001114" cy="51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200" y="2468700"/>
            <a:ext cx="2674800" cy="26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6652050" y="798600"/>
            <a:ext cx="230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BFFF"/>
                </a:solidFill>
              </a:rPr>
              <a:t>Episode #841</a:t>
            </a:r>
            <a:endParaRPr sz="2100">
              <a:solidFill>
                <a:srgbClr val="00B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Andrew Ng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144" name="Google Shape;144;p29" title="Screenshot 2025-03-17 at 21.28.01.png"/>
          <p:cNvPicPr preferRelativeResize="0"/>
          <p:nvPr/>
        </p:nvPicPr>
        <p:blipFill rotWithShape="1">
          <a:blip r:embed="rId4">
            <a:alphaModFix/>
          </a:blip>
          <a:srcRect b="0" l="16364" r="6807" t="0"/>
          <a:stretch/>
        </p:blipFill>
        <p:spPr>
          <a:xfrm>
            <a:off x="0" y="0"/>
            <a:ext cx="64692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8700"/>
            <a:ext cx="2674800" cy="26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/>
        </p:nvSpPr>
        <p:spPr>
          <a:xfrm>
            <a:off x="182850" y="837800"/>
            <a:ext cx="230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BFFF"/>
                </a:solidFill>
              </a:rPr>
              <a:t>Episode #867</a:t>
            </a:r>
            <a:endParaRPr sz="2100">
              <a:solidFill>
                <a:srgbClr val="00B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Andriy Burkov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51" name="Google Shape;151;p30" title="Screenshot 2025-03-17 at 21.25.18.png"/>
          <p:cNvPicPr preferRelativeResize="0"/>
          <p:nvPr/>
        </p:nvPicPr>
        <p:blipFill rotWithShape="1">
          <a:blip r:embed="rId4">
            <a:alphaModFix/>
          </a:blip>
          <a:srcRect b="0" l="13303" r="16194" t="0"/>
          <a:stretch/>
        </p:blipFill>
        <p:spPr>
          <a:xfrm>
            <a:off x="2674800" y="0"/>
            <a:ext cx="64692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 txBox="1"/>
          <p:nvPr/>
        </p:nvSpPr>
        <p:spPr>
          <a:xfrm>
            <a:off x="7460675" y="4781900"/>
            <a:ext cx="22476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Source: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agi.safe.ai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4_Hg Capital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B3B47"/>
      </a:accent1>
      <a:accent2>
        <a:srgbClr val="5DBAA8"/>
      </a:accent2>
      <a:accent3>
        <a:srgbClr val="5A7FBC"/>
      </a:accent3>
      <a:accent4>
        <a:srgbClr val="626366"/>
      </a:accent4>
      <a:accent5>
        <a:srgbClr val="D82455"/>
      </a:accent5>
      <a:accent6>
        <a:srgbClr val="5DBAA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